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VAFkFViZw3c.mp4" Type="http://schemas.openxmlformats.org/officeDocument/2006/relationships/video"/><Relationship Id="rId4" Target="../media/VAFkFViZw3c.mp4" Type="http://schemas.microsoft.com/office/2007/relationships/media"/></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https://redux.js.org/" TargetMode="External" Type="http://schemas.openxmlformats.org/officeDocument/2006/relationships/hyperlink"/><Relationship Id="rId11" Target="https://jwt.io/introduction/" TargetMode="External" Type="http://schemas.openxmlformats.org/officeDocument/2006/relationships/hyperlink"/><Relationship Id="rId2" Target="../media/image3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https://docs.mongodb.com/" TargetMode="External" Type="http://schemas.openxmlformats.org/officeDocument/2006/relationships/hyperlink"/><Relationship Id="rId6" Target="https://expressjs.com/" TargetMode="External" Type="http://schemas.openxmlformats.org/officeDocument/2006/relationships/hyperlink"/><Relationship Id="rId7" Target="https://reactjs.org/" TargetMode="External" Type="http://schemas.openxmlformats.org/officeDocument/2006/relationships/hyperlink"/><Relationship Id="rId8" Target="https://nodejs.org/" TargetMode="External" Type="http://schemas.openxmlformats.org/officeDocument/2006/relationships/hyperlink"/><Relationship Id="rId9" Target="https://reactrouter.com/" TargetMode="External" Type="http://schemas.openxmlformats.org/officeDocument/2006/relationships/hyperlink"/></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4.png" Type="http://schemas.openxmlformats.org/officeDocument/2006/relationships/image"/><Relationship Id="rId3" Target="../media/image1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836472" y="3142706"/>
            <a:ext cx="10615057" cy="4327952"/>
            <a:chOff x="0" y="0"/>
            <a:chExt cx="2049940" cy="835798"/>
          </a:xfrm>
        </p:grpSpPr>
        <p:sp>
          <p:nvSpPr>
            <p:cNvPr name="Freeform 5" id="5"/>
            <p:cNvSpPr/>
            <p:nvPr/>
          </p:nvSpPr>
          <p:spPr>
            <a:xfrm flipH="false" flipV="false" rot="0">
              <a:off x="0" y="0"/>
              <a:ext cx="2049940" cy="835798"/>
            </a:xfrm>
            <a:custGeom>
              <a:avLst/>
              <a:gdLst/>
              <a:ahLst/>
              <a:cxnLst/>
              <a:rect r="r" b="b" t="t" l="l"/>
              <a:pathLst>
                <a:path h="835798" w="2049940">
                  <a:moveTo>
                    <a:pt x="0" y="0"/>
                  </a:moveTo>
                  <a:lnTo>
                    <a:pt x="2049940" y="0"/>
                  </a:lnTo>
                  <a:lnTo>
                    <a:pt x="2049940" y="835798"/>
                  </a:lnTo>
                  <a:lnTo>
                    <a:pt x="0" y="835798"/>
                  </a:lnTo>
                  <a:close/>
                </a:path>
              </a:pathLst>
            </a:custGeom>
            <a:solidFill>
              <a:srgbClr val="000000">
                <a:alpha val="0"/>
              </a:srgbClr>
            </a:solidFill>
            <a:ln w="38100">
              <a:solidFill>
                <a:srgbClr val="5E17EB"/>
              </a:solidFill>
            </a:ln>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4982272" y="477724"/>
            <a:ext cx="2479871" cy="2433162"/>
          </a:xfrm>
          <a:custGeom>
            <a:avLst/>
            <a:gdLst/>
            <a:ahLst/>
            <a:cxnLst/>
            <a:rect r="r" b="b" t="t" l="l"/>
            <a:pathLst>
              <a:path h="2433162" w="2479871">
                <a:moveTo>
                  <a:pt x="0" y="0"/>
                </a:moveTo>
                <a:lnTo>
                  <a:pt x="2479871" y="0"/>
                </a:lnTo>
                <a:lnTo>
                  <a:pt x="2479871" y="2433162"/>
                </a:lnTo>
                <a:lnTo>
                  <a:pt x="0" y="2433162"/>
                </a:lnTo>
                <a:lnTo>
                  <a:pt x="0" y="0"/>
                </a:lnTo>
                <a:close/>
              </a:path>
            </a:pathLst>
          </a:custGeom>
          <a:blipFill>
            <a:blip r:embed="rId4"/>
            <a:stretch>
              <a:fillRect l="0" t="-4388" r="0" b="-4388"/>
            </a:stretch>
          </a:blipFill>
        </p:spPr>
      </p:sp>
      <p:sp>
        <p:nvSpPr>
          <p:cNvPr name="TextBox 8" id="8"/>
          <p:cNvSpPr txBox="true"/>
          <p:nvPr/>
        </p:nvSpPr>
        <p:spPr>
          <a:xfrm rot="0">
            <a:off x="4236347" y="3860207"/>
            <a:ext cx="9815307" cy="2626252"/>
          </a:xfrm>
          <a:prstGeom prst="rect">
            <a:avLst/>
          </a:prstGeom>
        </p:spPr>
        <p:txBody>
          <a:bodyPr anchor="t" rtlCol="false" tIns="0" lIns="0" bIns="0" rIns="0">
            <a:spAutoFit/>
          </a:bodyPr>
          <a:lstStyle/>
          <a:p>
            <a:pPr algn="ctr">
              <a:lnSpc>
                <a:spcPts val="21434"/>
              </a:lnSpc>
            </a:pPr>
            <a:r>
              <a:rPr lang="en-US" sz="15532">
                <a:solidFill>
                  <a:srgbClr val="3E07AB"/>
                </a:solidFill>
                <a:latin typeface="Oswald Bold"/>
              </a:rPr>
              <a:t>MINDSPACE</a:t>
            </a:r>
          </a:p>
        </p:txBody>
      </p:sp>
      <p:sp>
        <p:nvSpPr>
          <p:cNvPr name="TextBox 9" id="9"/>
          <p:cNvSpPr txBox="true"/>
          <p:nvPr/>
        </p:nvSpPr>
        <p:spPr>
          <a:xfrm rot="0">
            <a:off x="2719596" y="6438834"/>
            <a:ext cx="12848809" cy="444908"/>
          </a:xfrm>
          <a:prstGeom prst="rect">
            <a:avLst/>
          </a:prstGeom>
        </p:spPr>
        <p:txBody>
          <a:bodyPr anchor="t" rtlCol="false" tIns="0" lIns="0" bIns="0" rIns="0">
            <a:spAutoFit/>
          </a:bodyPr>
          <a:lstStyle/>
          <a:p>
            <a:pPr algn="ctr">
              <a:lnSpc>
                <a:spcPts val="3615"/>
              </a:lnSpc>
            </a:pPr>
            <a:r>
              <a:rPr lang="en-US" sz="2619" spc="256">
                <a:solidFill>
                  <a:srgbClr val="3E07AB"/>
                </a:solidFill>
                <a:latin typeface="DM Sans"/>
              </a:rPr>
              <a:t>www.mindspaceapp.com</a:t>
            </a:r>
          </a:p>
        </p:txBody>
      </p:sp>
      <p:sp>
        <p:nvSpPr>
          <p:cNvPr name="TextBox 10" id="10"/>
          <p:cNvSpPr txBox="true"/>
          <p:nvPr/>
        </p:nvSpPr>
        <p:spPr>
          <a:xfrm rot="0">
            <a:off x="1253246" y="8343346"/>
            <a:ext cx="4176523"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Bold"/>
              </a:rPr>
              <a:t>Under the guidance of:</a:t>
            </a:r>
          </a:p>
        </p:txBody>
      </p:sp>
      <p:sp>
        <p:nvSpPr>
          <p:cNvPr name="TextBox 11" id="11"/>
          <p:cNvSpPr txBox="true"/>
          <p:nvPr/>
        </p:nvSpPr>
        <p:spPr>
          <a:xfrm rot="0">
            <a:off x="1253246" y="8819542"/>
            <a:ext cx="3535114" cy="438785"/>
          </a:xfrm>
          <a:prstGeom prst="rect">
            <a:avLst/>
          </a:prstGeom>
        </p:spPr>
        <p:txBody>
          <a:bodyPr anchor="t" rtlCol="false" tIns="0" lIns="0" bIns="0" rIns="0">
            <a:spAutoFit/>
          </a:bodyPr>
          <a:lstStyle/>
          <a:p>
            <a:pPr algn="ctr">
              <a:lnSpc>
                <a:spcPts val="3640"/>
              </a:lnSpc>
            </a:pPr>
            <a:r>
              <a:rPr lang="en-US" sz="2600">
                <a:solidFill>
                  <a:srgbClr val="3E07AB"/>
                </a:solidFill>
                <a:latin typeface="DM Sans"/>
              </a:rPr>
              <a:t>Mr. Jay Narayan Thakre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097209" y="337474"/>
            <a:ext cx="4881383" cy="9570246"/>
            <a:chOff x="0" y="0"/>
            <a:chExt cx="1285632" cy="2520559"/>
          </a:xfrm>
        </p:grpSpPr>
        <p:sp>
          <p:nvSpPr>
            <p:cNvPr name="Freeform 4" id="4"/>
            <p:cNvSpPr/>
            <p:nvPr/>
          </p:nvSpPr>
          <p:spPr>
            <a:xfrm flipH="false" flipV="false" rot="0">
              <a:off x="0" y="0"/>
              <a:ext cx="1285632" cy="2520559"/>
            </a:xfrm>
            <a:custGeom>
              <a:avLst/>
              <a:gdLst/>
              <a:ahLst/>
              <a:cxnLst/>
              <a:rect r="r" b="b" t="t" l="l"/>
              <a:pathLst>
                <a:path h="2520559" w="1285632">
                  <a:moveTo>
                    <a:pt x="0" y="0"/>
                  </a:moveTo>
                  <a:lnTo>
                    <a:pt x="1285632" y="0"/>
                  </a:lnTo>
                  <a:lnTo>
                    <a:pt x="1285632"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213652" y="8225453"/>
            <a:ext cx="12330796" cy="1032847"/>
          </a:xfrm>
          <a:custGeom>
            <a:avLst/>
            <a:gdLst/>
            <a:ahLst/>
            <a:cxnLst/>
            <a:rect r="r" b="b" t="t" l="l"/>
            <a:pathLst>
              <a:path h="1032847" w="12330796">
                <a:moveTo>
                  <a:pt x="0" y="0"/>
                </a:moveTo>
                <a:lnTo>
                  <a:pt x="12330796" y="0"/>
                </a:lnTo>
                <a:lnTo>
                  <a:pt x="12330796" y="1032847"/>
                </a:lnTo>
                <a:lnTo>
                  <a:pt x="0" y="1032847"/>
                </a:lnTo>
                <a:lnTo>
                  <a:pt x="0" y="0"/>
                </a:lnTo>
                <a:close/>
              </a:path>
            </a:pathLst>
          </a:custGeom>
          <a:blipFill>
            <a:blip r:embed="rId3"/>
            <a:stretch>
              <a:fillRect l="0" t="-129689" r="-4124" b="-15822"/>
            </a:stretch>
          </a:blipFill>
        </p:spPr>
      </p:sp>
      <p:grpSp>
        <p:nvGrpSpPr>
          <p:cNvPr name="Group 7" id="7"/>
          <p:cNvGrpSpPr/>
          <p:nvPr/>
        </p:nvGrpSpPr>
        <p:grpSpPr>
          <a:xfrm rot="0">
            <a:off x="2213652" y="2989464"/>
            <a:ext cx="12330796" cy="5419813"/>
            <a:chOff x="0" y="0"/>
            <a:chExt cx="4724461" cy="2076565"/>
          </a:xfrm>
        </p:grpSpPr>
        <p:sp>
          <p:nvSpPr>
            <p:cNvPr name="Freeform 8" id="8"/>
            <p:cNvSpPr/>
            <p:nvPr/>
          </p:nvSpPr>
          <p:spPr>
            <a:xfrm flipH="false" flipV="false" rot="0">
              <a:off x="0" y="0"/>
              <a:ext cx="4724461" cy="2076565"/>
            </a:xfrm>
            <a:custGeom>
              <a:avLst/>
              <a:gdLst/>
              <a:ahLst/>
              <a:cxnLst/>
              <a:rect r="r" b="b" t="t" l="l"/>
              <a:pathLst>
                <a:path h="2076565" w="4724461">
                  <a:moveTo>
                    <a:pt x="0" y="0"/>
                  </a:moveTo>
                  <a:lnTo>
                    <a:pt x="4724461" y="0"/>
                  </a:lnTo>
                  <a:lnTo>
                    <a:pt x="4724461" y="2076565"/>
                  </a:lnTo>
                  <a:lnTo>
                    <a:pt x="0" y="2076565"/>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867749" y="3275302"/>
            <a:ext cx="11022602" cy="5133975"/>
          </a:xfrm>
          <a:prstGeom prst="rect">
            <a:avLst/>
          </a:prstGeom>
        </p:spPr>
        <p:txBody>
          <a:bodyPr anchor="t" rtlCol="false" tIns="0" lIns="0" bIns="0" rIns="0">
            <a:spAutoFit/>
          </a:bodyPr>
          <a:lstStyle/>
          <a:p>
            <a:pPr marL="539749" indent="-269875" lvl="1">
              <a:lnSpc>
                <a:spcPts val="3449"/>
              </a:lnSpc>
              <a:buFont typeface="Arial"/>
              <a:buChar char="•"/>
            </a:pPr>
            <a:r>
              <a:rPr lang="en-US" sz="2499" spc="244">
                <a:solidFill>
                  <a:srgbClr val="3E07AB"/>
                </a:solidFill>
                <a:latin typeface="DM Sans"/>
              </a:rPr>
              <a:t>Convenient and secure online platform for accessing therapy services.</a:t>
            </a:r>
          </a:p>
          <a:p>
            <a:pPr>
              <a:lnSpc>
                <a:spcPts val="3449"/>
              </a:lnSpc>
            </a:pPr>
          </a:p>
          <a:p>
            <a:pPr marL="539749" indent="-269875" lvl="1">
              <a:lnSpc>
                <a:spcPts val="3449"/>
              </a:lnSpc>
              <a:buFont typeface="Arial"/>
              <a:buChar char="•"/>
            </a:pPr>
            <a:r>
              <a:rPr lang="en-US" sz="2499" spc="244">
                <a:solidFill>
                  <a:srgbClr val="3E07AB"/>
                </a:solidFill>
                <a:latin typeface="DM Sans"/>
              </a:rPr>
              <a:t>Elimination of the need for travel, allowing therapy sessions to be conducted from home.</a:t>
            </a:r>
          </a:p>
          <a:p>
            <a:pPr>
              <a:lnSpc>
                <a:spcPts val="3449"/>
              </a:lnSpc>
            </a:pPr>
          </a:p>
          <a:p>
            <a:pPr marL="539749" indent="-269875" lvl="1">
              <a:lnSpc>
                <a:spcPts val="3449"/>
              </a:lnSpc>
              <a:buFont typeface="Arial"/>
              <a:buChar char="•"/>
            </a:pPr>
            <a:r>
              <a:rPr lang="en-US" sz="2499" spc="244">
                <a:solidFill>
                  <a:srgbClr val="3E07AB"/>
                </a:solidFill>
                <a:latin typeface="DM Sans"/>
              </a:rPr>
              <a:t>Flexible scheduling options to accommodate busy lifestyles.</a:t>
            </a:r>
          </a:p>
          <a:p>
            <a:pPr>
              <a:lnSpc>
                <a:spcPts val="3449"/>
              </a:lnSpc>
            </a:pPr>
          </a:p>
          <a:p>
            <a:pPr marL="539749" indent="-269875" lvl="1">
              <a:lnSpc>
                <a:spcPts val="3449"/>
              </a:lnSpc>
              <a:buFont typeface="Arial"/>
              <a:buChar char="•"/>
            </a:pPr>
            <a:r>
              <a:rPr lang="en-US" sz="2499" spc="244">
                <a:solidFill>
                  <a:srgbClr val="3E07AB"/>
                </a:solidFill>
                <a:latin typeface="DM Sans"/>
              </a:rPr>
              <a:t>Reduction of stigma and increased privacy through virtual therapy sessions.</a:t>
            </a:r>
          </a:p>
          <a:p>
            <a:pPr algn="l" marL="0" indent="0" lvl="0">
              <a:lnSpc>
                <a:spcPts val="3449"/>
              </a:lnSpc>
              <a:spcBef>
                <a:spcPct val="0"/>
              </a:spcBef>
            </a:pPr>
          </a:p>
        </p:txBody>
      </p:sp>
      <p:sp>
        <p:nvSpPr>
          <p:cNvPr name="Freeform 11" id="11"/>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42191" y="926705"/>
            <a:ext cx="9476576" cy="1276323"/>
          </a:xfrm>
          <a:prstGeom prst="rect">
            <a:avLst/>
          </a:prstGeom>
        </p:spPr>
        <p:txBody>
          <a:bodyPr anchor="t" rtlCol="false" tIns="0" lIns="0" bIns="0" rIns="0">
            <a:spAutoFit/>
          </a:bodyPr>
          <a:lstStyle/>
          <a:p>
            <a:pPr>
              <a:lnSpc>
                <a:spcPts val="10349"/>
              </a:lnSpc>
            </a:pPr>
            <a:r>
              <a:rPr lang="en-US" sz="7500" spc="735">
                <a:solidFill>
                  <a:srgbClr val="3E07AB"/>
                </a:solidFill>
                <a:latin typeface="Oswald Bold"/>
              </a:rPr>
              <a:t>SOLUTION</a:t>
            </a:r>
          </a:p>
        </p:txBody>
      </p:sp>
      <p:sp>
        <p:nvSpPr>
          <p:cNvPr name="TextBox 13" id="13"/>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14" id="14"/>
          <p:cNvSpPr txBox="true"/>
          <p:nvPr/>
        </p:nvSpPr>
        <p:spPr>
          <a:xfrm rot="0">
            <a:off x="966192" y="9455010"/>
            <a:ext cx="504121"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3E07AB"/>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739448"/>
            <a:ext cx="16230600" cy="5518852"/>
            <a:chOff x="0" y="0"/>
            <a:chExt cx="3134393" cy="1065780"/>
          </a:xfrm>
        </p:grpSpPr>
        <p:sp>
          <p:nvSpPr>
            <p:cNvPr name="Freeform 9" id="9"/>
            <p:cNvSpPr/>
            <p:nvPr/>
          </p:nvSpPr>
          <p:spPr>
            <a:xfrm flipH="false" flipV="false" rot="0">
              <a:off x="0" y="0"/>
              <a:ext cx="3134393" cy="1065780"/>
            </a:xfrm>
            <a:custGeom>
              <a:avLst/>
              <a:gdLst/>
              <a:ahLst/>
              <a:cxnLst/>
              <a:rect r="r" b="b" t="t" l="l"/>
              <a:pathLst>
                <a:path h="1065780" w="3134393">
                  <a:moveTo>
                    <a:pt x="0" y="0"/>
                  </a:moveTo>
                  <a:lnTo>
                    <a:pt x="3134393" y="0"/>
                  </a:lnTo>
                  <a:lnTo>
                    <a:pt x="3134393" y="1065780"/>
                  </a:lnTo>
                  <a:lnTo>
                    <a:pt x="0" y="1065780"/>
                  </a:lnTo>
                  <a:close/>
                </a:path>
              </a:pathLst>
            </a:custGeom>
            <a:solidFill>
              <a:srgbClr val="000000">
                <a:alpha val="0"/>
              </a:srgbClr>
            </a:solidFill>
            <a:ln w="38100">
              <a:solidFill>
                <a:srgbClr val="3E07AB"/>
              </a:solidFill>
            </a:ln>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3690980" y="1251336"/>
            <a:ext cx="10906040" cy="1091217"/>
          </a:xfrm>
          <a:prstGeom prst="rect">
            <a:avLst/>
          </a:prstGeom>
        </p:spPr>
        <p:txBody>
          <a:bodyPr anchor="t" rtlCol="false" tIns="0" lIns="0" bIns="0" rIns="0">
            <a:spAutoFit/>
          </a:bodyPr>
          <a:lstStyle/>
          <a:p>
            <a:pPr algn="ctr">
              <a:lnSpc>
                <a:spcPts val="8874"/>
              </a:lnSpc>
            </a:pPr>
            <a:r>
              <a:rPr lang="en-US" sz="6430" spc="630">
                <a:solidFill>
                  <a:srgbClr val="FFFFFF"/>
                </a:solidFill>
                <a:latin typeface="Oswald Bold"/>
              </a:rPr>
              <a:t>HARDWARE REQUIREMENTS</a:t>
            </a:r>
          </a:p>
        </p:txBody>
      </p:sp>
      <p:sp>
        <p:nvSpPr>
          <p:cNvPr name="TextBox 12" id="12"/>
          <p:cNvSpPr txBox="true"/>
          <p:nvPr/>
        </p:nvSpPr>
        <p:spPr>
          <a:xfrm rot="0">
            <a:off x="1673188" y="4473115"/>
            <a:ext cx="14941624" cy="3994369"/>
          </a:xfrm>
          <a:prstGeom prst="rect">
            <a:avLst/>
          </a:prstGeom>
        </p:spPr>
        <p:txBody>
          <a:bodyPr anchor="t" rtlCol="false" tIns="0" lIns="0" bIns="0" rIns="0">
            <a:spAutoFit/>
          </a:bodyPr>
          <a:lstStyle/>
          <a:p>
            <a:pPr marL="718125" indent="-359063" lvl="1">
              <a:lnSpc>
                <a:spcPts val="4590"/>
              </a:lnSpc>
              <a:buFont typeface="Arial"/>
              <a:buChar char="•"/>
            </a:pPr>
            <a:r>
              <a:rPr lang="en-US" sz="3326" spc="325">
                <a:solidFill>
                  <a:srgbClr val="3E07AB"/>
                </a:solidFill>
                <a:latin typeface="DM Sans"/>
              </a:rPr>
              <a:t>Computer or Laptop: Minimum 4GB RAM and multi-core processor.</a:t>
            </a:r>
          </a:p>
          <a:p>
            <a:pPr marL="718125" indent="-359063" lvl="1">
              <a:lnSpc>
                <a:spcPts val="4590"/>
              </a:lnSpc>
              <a:buFont typeface="Arial"/>
              <a:buChar char="•"/>
            </a:pPr>
            <a:r>
              <a:rPr lang="en-US" sz="3326" spc="325">
                <a:solidFill>
                  <a:srgbClr val="3E07AB"/>
                </a:solidFill>
                <a:latin typeface="DM Sans"/>
              </a:rPr>
              <a:t>Operating System: Compatible with Windows, macOS, and Linux.</a:t>
            </a:r>
          </a:p>
          <a:p>
            <a:pPr marL="718125" indent="-359063" lvl="1">
              <a:lnSpc>
                <a:spcPts val="4590"/>
              </a:lnSpc>
              <a:buFont typeface="Arial"/>
              <a:buChar char="•"/>
            </a:pPr>
            <a:r>
              <a:rPr lang="en-US" sz="3326" spc="325">
                <a:solidFill>
                  <a:srgbClr val="3E07AB"/>
                </a:solidFill>
                <a:latin typeface="DM Sans"/>
              </a:rPr>
              <a:t>Storage: Minimum 10GB free disk space.</a:t>
            </a:r>
          </a:p>
          <a:p>
            <a:pPr marL="718125" indent="-359063" lvl="1">
              <a:lnSpc>
                <a:spcPts val="4590"/>
              </a:lnSpc>
              <a:buFont typeface="Arial"/>
              <a:buChar char="•"/>
            </a:pPr>
            <a:r>
              <a:rPr lang="en-US" sz="3326" spc="325">
                <a:solidFill>
                  <a:srgbClr val="3E07AB"/>
                </a:solidFill>
                <a:latin typeface="DM Sans"/>
              </a:rPr>
              <a:t>Internet Connection: Stable and reliable internet access.</a:t>
            </a:r>
          </a:p>
          <a:p>
            <a:pPr>
              <a:lnSpc>
                <a:spcPts val="4590"/>
              </a:lnSpc>
            </a:pPr>
          </a:p>
        </p:txBody>
      </p:sp>
      <p:sp>
        <p:nvSpPr>
          <p:cNvPr name="TextBox 13" id="13"/>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14" id="14"/>
          <p:cNvSpPr txBox="true"/>
          <p:nvPr/>
        </p:nvSpPr>
        <p:spPr>
          <a:xfrm rot="0">
            <a:off x="984660" y="9455010"/>
            <a:ext cx="467185"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836484"/>
            <a:ext cx="1331255" cy="6172200"/>
            <a:chOff x="0" y="0"/>
            <a:chExt cx="368852" cy="1710138"/>
          </a:xfrm>
        </p:grpSpPr>
        <p:sp>
          <p:nvSpPr>
            <p:cNvPr name="Freeform 3" id="3"/>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30251" y="3203489"/>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01</a:t>
            </a:r>
          </a:p>
        </p:txBody>
      </p:sp>
      <p:sp>
        <p:nvSpPr>
          <p:cNvPr name="TextBox 7" id="7"/>
          <p:cNvSpPr txBox="true"/>
          <p:nvPr/>
        </p:nvSpPr>
        <p:spPr>
          <a:xfrm rot="0">
            <a:off x="2538305" y="3304692"/>
            <a:ext cx="15079914" cy="419115"/>
          </a:xfrm>
          <a:prstGeom prst="rect">
            <a:avLst/>
          </a:prstGeom>
        </p:spPr>
        <p:txBody>
          <a:bodyPr anchor="t" rtlCol="false" tIns="0" lIns="0" bIns="0" rIns="0">
            <a:spAutoFit/>
          </a:bodyPr>
          <a:lstStyle/>
          <a:p>
            <a:pPr>
              <a:lnSpc>
                <a:spcPts val="3449"/>
              </a:lnSpc>
            </a:pPr>
            <a:r>
              <a:rPr lang="en-US" sz="2499" spc="244">
                <a:solidFill>
                  <a:srgbClr val="3E07AB"/>
                </a:solidFill>
                <a:latin typeface="DM Sans Bold"/>
              </a:rPr>
              <a:t>Node.js: A JavaScript runtime environment required for server-side development</a:t>
            </a:r>
          </a:p>
        </p:txBody>
      </p:sp>
      <p:sp>
        <p:nvSpPr>
          <p:cNvPr name="TextBox 8" id="8"/>
          <p:cNvSpPr txBox="true"/>
          <p:nvPr/>
        </p:nvSpPr>
        <p:spPr>
          <a:xfrm rot="0">
            <a:off x="3690980" y="1251336"/>
            <a:ext cx="10906040" cy="1091217"/>
          </a:xfrm>
          <a:prstGeom prst="rect">
            <a:avLst/>
          </a:prstGeom>
        </p:spPr>
        <p:txBody>
          <a:bodyPr anchor="t" rtlCol="false" tIns="0" lIns="0" bIns="0" rIns="0">
            <a:spAutoFit/>
          </a:bodyPr>
          <a:lstStyle/>
          <a:p>
            <a:pPr algn="ctr">
              <a:lnSpc>
                <a:spcPts val="8874"/>
              </a:lnSpc>
            </a:pPr>
            <a:r>
              <a:rPr lang="en-US" sz="6430" spc="630">
                <a:solidFill>
                  <a:srgbClr val="3E07AB"/>
                </a:solidFill>
                <a:latin typeface="Oswald Bold"/>
              </a:rPr>
              <a:t>SOFTWARE REQUIREMENTS</a:t>
            </a:r>
          </a:p>
        </p:txBody>
      </p:sp>
      <p:grpSp>
        <p:nvGrpSpPr>
          <p:cNvPr name="Group 9" id="9"/>
          <p:cNvGrpSpPr/>
          <p:nvPr/>
        </p:nvGrpSpPr>
        <p:grpSpPr>
          <a:xfrm rot="0">
            <a:off x="0" y="0"/>
            <a:ext cx="18288000" cy="3086100"/>
            <a:chOff x="0" y="0"/>
            <a:chExt cx="4816593" cy="812800"/>
          </a:xfrm>
        </p:grpSpPr>
        <p:sp>
          <p:nvSpPr>
            <p:cNvPr name="Freeform 10" id="10"/>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3E07AB"/>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230251" y="3961204"/>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02</a:t>
            </a:r>
          </a:p>
        </p:txBody>
      </p:sp>
      <p:sp>
        <p:nvSpPr>
          <p:cNvPr name="TextBox 15" id="15"/>
          <p:cNvSpPr txBox="true"/>
          <p:nvPr/>
        </p:nvSpPr>
        <p:spPr>
          <a:xfrm rot="0">
            <a:off x="1230251" y="4798803"/>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03</a:t>
            </a:r>
          </a:p>
        </p:txBody>
      </p:sp>
      <p:sp>
        <p:nvSpPr>
          <p:cNvPr name="TextBox 16" id="16"/>
          <p:cNvSpPr txBox="true"/>
          <p:nvPr/>
        </p:nvSpPr>
        <p:spPr>
          <a:xfrm rot="0">
            <a:off x="1230251" y="5556518"/>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04</a:t>
            </a:r>
          </a:p>
        </p:txBody>
      </p:sp>
      <p:sp>
        <p:nvSpPr>
          <p:cNvPr name="TextBox 17" id="17"/>
          <p:cNvSpPr txBox="true"/>
          <p:nvPr/>
        </p:nvSpPr>
        <p:spPr>
          <a:xfrm rot="0">
            <a:off x="1248883" y="6309725"/>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05</a:t>
            </a:r>
          </a:p>
        </p:txBody>
      </p:sp>
      <p:sp>
        <p:nvSpPr>
          <p:cNvPr name="TextBox 18" id="18"/>
          <p:cNvSpPr txBox="true"/>
          <p:nvPr/>
        </p:nvSpPr>
        <p:spPr>
          <a:xfrm rot="0">
            <a:off x="1248883" y="7099612"/>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06</a:t>
            </a:r>
          </a:p>
        </p:txBody>
      </p:sp>
      <p:sp>
        <p:nvSpPr>
          <p:cNvPr name="TextBox 19" id="19"/>
          <p:cNvSpPr txBox="true"/>
          <p:nvPr/>
        </p:nvSpPr>
        <p:spPr>
          <a:xfrm rot="0">
            <a:off x="1248883" y="7907872"/>
            <a:ext cx="890889" cy="615682"/>
          </a:xfrm>
          <a:prstGeom prst="rect">
            <a:avLst/>
          </a:prstGeom>
        </p:spPr>
        <p:txBody>
          <a:bodyPr anchor="t" rtlCol="false" tIns="0" lIns="0" bIns="0" rIns="0">
            <a:spAutoFit/>
          </a:bodyPr>
          <a:lstStyle/>
          <a:p>
            <a:pPr algn="ctr">
              <a:lnSpc>
                <a:spcPts val="4872"/>
              </a:lnSpc>
            </a:pPr>
            <a:r>
              <a:rPr lang="en-US" sz="4060">
                <a:solidFill>
                  <a:srgbClr val="3E07AB"/>
                </a:solidFill>
                <a:latin typeface="Oswald Bold Italics"/>
              </a:rPr>
              <a:t>07</a:t>
            </a:r>
          </a:p>
        </p:txBody>
      </p:sp>
      <p:sp>
        <p:nvSpPr>
          <p:cNvPr name="TextBox 20" id="20"/>
          <p:cNvSpPr txBox="true"/>
          <p:nvPr/>
        </p:nvSpPr>
        <p:spPr>
          <a:xfrm rot="0">
            <a:off x="2538305" y="4059649"/>
            <a:ext cx="14537176" cy="419115"/>
          </a:xfrm>
          <a:prstGeom prst="rect">
            <a:avLst/>
          </a:prstGeom>
        </p:spPr>
        <p:txBody>
          <a:bodyPr anchor="t" rtlCol="false" tIns="0" lIns="0" bIns="0" rIns="0">
            <a:spAutoFit/>
          </a:bodyPr>
          <a:lstStyle/>
          <a:p>
            <a:pPr>
              <a:lnSpc>
                <a:spcPts val="3449"/>
              </a:lnSpc>
            </a:pPr>
            <a:r>
              <a:rPr lang="en-US" sz="2499" spc="244">
                <a:solidFill>
                  <a:srgbClr val="3E07AB"/>
                </a:solidFill>
                <a:latin typeface="DM Sans Bold"/>
              </a:rPr>
              <a:t>Express.js: A fast and minimalist web application framework for Node.js</a:t>
            </a:r>
          </a:p>
        </p:txBody>
      </p:sp>
      <p:sp>
        <p:nvSpPr>
          <p:cNvPr name="TextBox 21" id="21"/>
          <p:cNvSpPr txBox="true"/>
          <p:nvPr/>
        </p:nvSpPr>
        <p:spPr>
          <a:xfrm rot="0">
            <a:off x="2538305" y="4934257"/>
            <a:ext cx="14101439" cy="419115"/>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3E07AB"/>
                </a:solidFill>
                <a:latin typeface="DM Sans Bold"/>
              </a:rPr>
              <a:t>MongoDB: A NoSQL database used for storing and retrieving data</a:t>
            </a:r>
          </a:p>
        </p:txBody>
      </p:sp>
      <p:sp>
        <p:nvSpPr>
          <p:cNvPr name="TextBox 22" id="22"/>
          <p:cNvSpPr txBox="true"/>
          <p:nvPr/>
        </p:nvSpPr>
        <p:spPr>
          <a:xfrm rot="0">
            <a:off x="2538305" y="5689214"/>
            <a:ext cx="13827568" cy="419115"/>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3E07AB"/>
                </a:solidFill>
                <a:latin typeface="DM Sans Bold"/>
              </a:rPr>
              <a:t>React: A JavaScript library for building user interfaces</a:t>
            </a:r>
          </a:p>
        </p:txBody>
      </p:sp>
      <p:sp>
        <p:nvSpPr>
          <p:cNvPr name="TextBox 23" id="23"/>
          <p:cNvSpPr txBox="true"/>
          <p:nvPr/>
        </p:nvSpPr>
        <p:spPr>
          <a:xfrm rot="0">
            <a:off x="2538305" y="6450470"/>
            <a:ext cx="9875310" cy="419115"/>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3E07AB"/>
                </a:solidFill>
                <a:latin typeface="DM Sans Bold"/>
              </a:rPr>
              <a:t>Visual Studio Code (IDE)</a:t>
            </a:r>
          </a:p>
        </p:txBody>
      </p:sp>
      <p:sp>
        <p:nvSpPr>
          <p:cNvPr name="TextBox 24" id="24"/>
          <p:cNvSpPr txBox="true"/>
          <p:nvPr/>
        </p:nvSpPr>
        <p:spPr>
          <a:xfrm rot="0">
            <a:off x="2538305" y="7203677"/>
            <a:ext cx="6931151" cy="419115"/>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3E07AB"/>
                </a:solidFill>
                <a:latin typeface="DM Sans Bold"/>
              </a:rPr>
              <a:t>Version Control System: Github</a:t>
            </a:r>
          </a:p>
        </p:txBody>
      </p:sp>
      <p:sp>
        <p:nvSpPr>
          <p:cNvPr name="TextBox 25" id="25"/>
          <p:cNvSpPr txBox="true"/>
          <p:nvPr/>
        </p:nvSpPr>
        <p:spPr>
          <a:xfrm rot="0">
            <a:off x="2538305" y="8006317"/>
            <a:ext cx="6505291" cy="419115"/>
          </a:xfrm>
          <a:prstGeom prst="rect">
            <a:avLst/>
          </a:prstGeom>
        </p:spPr>
        <p:txBody>
          <a:bodyPr anchor="t" rtlCol="false" tIns="0" lIns="0" bIns="0" rIns="0">
            <a:spAutoFit/>
          </a:bodyPr>
          <a:lstStyle/>
          <a:p>
            <a:pPr algn="l" marL="0" indent="0" lvl="0">
              <a:lnSpc>
                <a:spcPts val="3449"/>
              </a:lnSpc>
              <a:spcBef>
                <a:spcPct val="0"/>
              </a:spcBef>
            </a:pPr>
            <a:r>
              <a:rPr lang="en-US" sz="2499" spc="244">
                <a:solidFill>
                  <a:srgbClr val="3E07AB"/>
                </a:solidFill>
                <a:latin typeface="DM Sans Bold"/>
              </a:rPr>
              <a:t>Additional Tools and Libraries</a:t>
            </a:r>
          </a:p>
        </p:txBody>
      </p:sp>
      <p:sp>
        <p:nvSpPr>
          <p:cNvPr name="TextBox 26" id="26"/>
          <p:cNvSpPr txBox="true"/>
          <p:nvPr/>
        </p:nvSpPr>
        <p:spPr>
          <a:xfrm rot="0">
            <a:off x="3690980" y="1251336"/>
            <a:ext cx="10906040" cy="1091217"/>
          </a:xfrm>
          <a:prstGeom prst="rect">
            <a:avLst/>
          </a:prstGeom>
        </p:spPr>
        <p:txBody>
          <a:bodyPr anchor="t" rtlCol="false" tIns="0" lIns="0" bIns="0" rIns="0">
            <a:spAutoFit/>
          </a:bodyPr>
          <a:lstStyle/>
          <a:p>
            <a:pPr algn="ctr">
              <a:lnSpc>
                <a:spcPts val="8874"/>
              </a:lnSpc>
            </a:pPr>
            <a:r>
              <a:rPr lang="en-US" sz="6430" spc="630">
                <a:solidFill>
                  <a:srgbClr val="FFFFFF"/>
                </a:solidFill>
                <a:latin typeface="Oswald Bold"/>
              </a:rPr>
              <a:t>SOFTWARE REQUIREMENTS</a:t>
            </a:r>
          </a:p>
        </p:txBody>
      </p:sp>
      <p:sp>
        <p:nvSpPr>
          <p:cNvPr name="TextBox 27" id="27"/>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28" id="28"/>
          <p:cNvSpPr txBox="true"/>
          <p:nvPr/>
        </p:nvSpPr>
        <p:spPr>
          <a:xfrm rot="0">
            <a:off x="969981" y="9455010"/>
            <a:ext cx="496545"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02646" y="1903171"/>
            <a:ext cx="11682707" cy="7267618"/>
          </a:xfrm>
          <a:custGeom>
            <a:avLst/>
            <a:gdLst/>
            <a:ahLst/>
            <a:cxnLst/>
            <a:rect r="r" b="b" t="t" l="l"/>
            <a:pathLst>
              <a:path h="7267618" w="11682707">
                <a:moveTo>
                  <a:pt x="0" y="0"/>
                </a:moveTo>
                <a:lnTo>
                  <a:pt x="11682708" y="0"/>
                </a:lnTo>
                <a:lnTo>
                  <a:pt x="11682708" y="7267618"/>
                </a:lnTo>
                <a:lnTo>
                  <a:pt x="0" y="7267618"/>
                </a:lnTo>
                <a:lnTo>
                  <a:pt x="0" y="0"/>
                </a:lnTo>
                <a:close/>
              </a:path>
            </a:pathLst>
          </a:custGeom>
          <a:blipFill>
            <a:blip r:embed="rId2"/>
            <a:stretch>
              <a:fillRect l="0" t="0" r="0" b="0"/>
            </a:stretch>
          </a:blipFill>
        </p:spPr>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01441">
            <a:off x="13078542" y="-4914015"/>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393219"/>
            <a:ext cx="9476576" cy="1149477"/>
          </a:xfrm>
          <a:prstGeom prst="rect">
            <a:avLst/>
          </a:prstGeom>
        </p:spPr>
        <p:txBody>
          <a:bodyPr anchor="t" rtlCol="false" tIns="0" lIns="0" bIns="0" rIns="0">
            <a:spAutoFit/>
          </a:bodyPr>
          <a:lstStyle/>
          <a:p>
            <a:pPr>
              <a:lnSpc>
                <a:spcPts val="9384"/>
              </a:lnSpc>
            </a:pPr>
            <a:r>
              <a:rPr lang="en-US" sz="6800" spc="666">
                <a:solidFill>
                  <a:srgbClr val="3E07AB"/>
                </a:solidFill>
                <a:latin typeface="Oswald Bold"/>
              </a:rPr>
              <a:t>ER DIAGRAM</a:t>
            </a:r>
          </a:p>
        </p:txBody>
      </p:sp>
      <p:sp>
        <p:nvSpPr>
          <p:cNvPr name="TextBox 6" id="6"/>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7" id="7"/>
          <p:cNvSpPr txBox="true"/>
          <p:nvPr/>
        </p:nvSpPr>
        <p:spPr>
          <a:xfrm rot="0">
            <a:off x="966192" y="9455010"/>
            <a:ext cx="504121"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9811" y="1376552"/>
            <a:ext cx="13708378" cy="7533896"/>
          </a:xfrm>
          <a:custGeom>
            <a:avLst/>
            <a:gdLst/>
            <a:ahLst/>
            <a:cxnLst/>
            <a:rect r="r" b="b" t="t" l="l"/>
            <a:pathLst>
              <a:path h="7533896" w="13708378">
                <a:moveTo>
                  <a:pt x="0" y="0"/>
                </a:moveTo>
                <a:lnTo>
                  <a:pt x="13708378" y="0"/>
                </a:lnTo>
                <a:lnTo>
                  <a:pt x="13708378" y="7533896"/>
                </a:lnTo>
                <a:lnTo>
                  <a:pt x="0" y="7533896"/>
                </a:lnTo>
                <a:lnTo>
                  <a:pt x="0" y="0"/>
                </a:lnTo>
                <a:close/>
              </a:path>
            </a:pathLst>
          </a:custGeom>
          <a:blipFill>
            <a:blip r:embed="rId2"/>
            <a:stretch>
              <a:fillRect l="0" t="0" r="0" b="0"/>
            </a:stretch>
          </a:blipFill>
        </p:spPr>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01441">
            <a:off x="12951404" y="-4786877"/>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393219"/>
            <a:ext cx="9476576" cy="1149477"/>
          </a:xfrm>
          <a:prstGeom prst="rect">
            <a:avLst/>
          </a:prstGeom>
        </p:spPr>
        <p:txBody>
          <a:bodyPr anchor="t" rtlCol="false" tIns="0" lIns="0" bIns="0" rIns="0">
            <a:spAutoFit/>
          </a:bodyPr>
          <a:lstStyle/>
          <a:p>
            <a:pPr>
              <a:lnSpc>
                <a:spcPts val="9384"/>
              </a:lnSpc>
            </a:pPr>
            <a:r>
              <a:rPr lang="en-US" sz="6800" spc="666">
                <a:solidFill>
                  <a:srgbClr val="3E07AB"/>
                </a:solidFill>
                <a:latin typeface="Oswald Bold"/>
              </a:rPr>
              <a:t>DFD LEVEL-0</a:t>
            </a:r>
          </a:p>
        </p:txBody>
      </p:sp>
      <p:sp>
        <p:nvSpPr>
          <p:cNvPr name="TextBox 6" id="6"/>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7" id="7"/>
          <p:cNvSpPr txBox="true"/>
          <p:nvPr/>
        </p:nvSpPr>
        <p:spPr>
          <a:xfrm rot="0">
            <a:off x="1028700" y="9455010"/>
            <a:ext cx="379106"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94511" y="981075"/>
            <a:ext cx="9898979" cy="8607987"/>
          </a:xfrm>
          <a:custGeom>
            <a:avLst/>
            <a:gdLst/>
            <a:ahLst/>
            <a:cxnLst/>
            <a:rect r="r" b="b" t="t" l="l"/>
            <a:pathLst>
              <a:path h="8607987" w="9898979">
                <a:moveTo>
                  <a:pt x="0" y="0"/>
                </a:moveTo>
                <a:lnTo>
                  <a:pt x="9898978" y="0"/>
                </a:lnTo>
                <a:lnTo>
                  <a:pt x="9898978" y="8607987"/>
                </a:lnTo>
                <a:lnTo>
                  <a:pt x="0" y="8607987"/>
                </a:lnTo>
                <a:lnTo>
                  <a:pt x="0" y="0"/>
                </a:lnTo>
                <a:close/>
              </a:path>
            </a:pathLst>
          </a:custGeom>
          <a:blipFill>
            <a:blip r:embed="rId2"/>
            <a:stretch>
              <a:fillRect l="0" t="0" r="0" b="0"/>
            </a:stretch>
          </a:blipFill>
        </p:spPr>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01441">
            <a:off x="13027686" y="-4863160"/>
            <a:ext cx="9022634" cy="9258300"/>
          </a:xfrm>
          <a:custGeom>
            <a:avLst/>
            <a:gdLst/>
            <a:ahLst/>
            <a:cxnLst/>
            <a:rect r="r" b="b" t="t" l="l"/>
            <a:pathLst>
              <a:path h="9258300" w="9022634">
                <a:moveTo>
                  <a:pt x="0" y="0"/>
                </a:moveTo>
                <a:lnTo>
                  <a:pt x="9022635" y="0"/>
                </a:lnTo>
                <a:lnTo>
                  <a:pt x="9022635"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393219"/>
            <a:ext cx="9476576" cy="1149477"/>
          </a:xfrm>
          <a:prstGeom prst="rect">
            <a:avLst/>
          </a:prstGeom>
        </p:spPr>
        <p:txBody>
          <a:bodyPr anchor="t" rtlCol="false" tIns="0" lIns="0" bIns="0" rIns="0">
            <a:spAutoFit/>
          </a:bodyPr>
          <a:lstStyle/>
          <a:p>
            <a:pPr>
              <a:lnSpc>
                <a:spcPts val="9384"/>
              </a:lnSpc>
            </a:pPr>
            <a:r>
              <a:rPr lang="en-US" sz="6800" spc="666">
                <a:solidFill>
                  <a:srgbClr val="3E07AB"/>
                </a:solidFill>
                <a:latin typeface="Oswald Bold"/>
              </a:rPr>
              <a:t>DFD LEVEL-1</a:t>
            </a:r>
          </a:p>
        </p:txBody>
      </p:sp>
      <p:sp>
        <p:nvSpPr>
          <p:cNvPr name="TextBox 6" id="6"/>
          <p:cNvSpPr txBox="true"/>
          <p:nvPr/>
        </p:nvSpPr>
        <p:spPr>
          <a:xfrm rot="0">
            <a:off x="5806897" y="9636687"/>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7" id="7"/>
          <p:cNvSpPr txBox="true"/>
          <p:nvPr/>
        </p:nvSpPr>
        <p:spPr>
          <a:xfrm rot="0">
            <a:off x="1103182" y="9455010"/>
            <a:ext cx="230142"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11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65490" y="4358524"/>
            <a:ext cx="2932415" cy="2351362"/>
            <a:chOff x="0" y="0"/>
            <a:chExt cx="1075555" cy="862436"/>
          </a:xfrm>
        </p:grpSpPr>
        <p:sp>
          <p:nvSpPr>
            <p:cNvPr name="Freeform 5" id="5"/>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4765490" y="6819320"/>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576129" y="5205635"/>
            <a:ext cx="2932415" cy="2351362"/>
            <a:chOff x="0" y="0"/>
            <a:chExt cx="1075555" cy="862436"/>
          </a:xfrm>
        </p:grpSpPr>
        <p:sp>
          <p:nvSpPr>
            <p:cNvPr name="Freeform 11" id="11"/>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576129" y="7666431"/>
            <a:ext cx="2932415" cy="847111"/>
            <a:chOff x="0" y="0"/>
            <a:chExt cx="1075555" cy="310705"/>
          </a:xfrm>
        </p:grpSpPr>
        <p:sp>
          <p:nvSpPr>
            <p:cNvPr name="Freeform 14" id="14"/>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551708" y="3620255"/>
            <a:ext cx="2932415" cy="2351362"/>
            <a:chOff x="0" y="0"/>
            <a:chExt cx="1075555" cy="862436"/>
          </a:xfrm>
        </p:grpSpPr>
        <p:sp>
          <p:nvSpPr>
            <p:cNvPr name="Freeform 17" id="17"/>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8" id="1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551708" y="6081051"/>
            <a:ext cx="2932415" cy="847111"/>
            <a:chOff x="0" y="0"/>
            <a:chExt cx="1075555" cy="310705"/>
          </a:xfrm>
        </p:grpSpPr>
        <p:sp>
          <p:nvSpPr>
            <p:cNvPr name="Freeform 20" id="20"/>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1885381">
            <a:off x="11408835" y="6738345"/>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538888" y="1223937"/>
            <a:ext cx="12667378" cy="1349801"/>
          </a:xfrm>
          <a:prstGeom prst="rect">
            <a:avLst/>
          </a:prstGeom>
        </p:spPr>
        <p:txBody>
          <a:bodyPr anchor="t" rtlCol="false" tIns="0" lIns="0" bIns="0" rIns="0">
            <a:spAutoFit/>
          </a:bodyPr>
          <a:lstStyle/>
          <a:p>
            <a:pPr algn="ctr" marL="0" indent="0" lvl="0">
              <a:lnSpc>
                <a:spcPts val="11084"/>
              </a:lnSpc>
              <a:spcBef>
                <a:spcPct val="0"/>
              </a:spcBef>
            </a:pPr>
            <a:r>
              <a:rPr lang="en-US" sz="8032" spc="787">
                <a:solidFill>
                  <a:srgbClr val="3E07AB"/>
                </a:solidFill>
                <a:latin typeface="Oswald Bold"/>
              </a:rPr>
              <a:t>DEVELOPMENT LIFECYCLE</a:t>
            </a:r>
          </a:p>
        </p:txBody>
      </p:sp>
      <p:sp>
        <p:nvSpPr>
          <p:cNvPr name="TextBox 24" id="24"/>
          <p:cNvSpPr txBox="true"/>
          <p:nvPr/>
        </p:nvSpPr>
        <p:spPr>
          <a:xfrm rot="0">
            <a:off x="2208907" y="5777923"/>
            <a:ext cx="2556583" cy="919005"/>
          </a:xfrm>
          <a:prstGeom prst="rect">
            <a:avLst/>
          </a:prstGeom>
        </p:spPr>
        <p:txBody>
          <a:bodyPr anchor="t" rtlCol="false" tIns="0" lIns="0" bIns="0" rIns="0">
            <a:spAutoFit/>
          </a:bodyPr>
          <a:lstStyle/>
          <a:p>
            <a:pPr algn="ctr">
              <a:lnSpc>
                <a:spcPts val="3737"/>
              </a:lnSpc>
            </a:pPr>
            <a:r>
              <a:rPr lang="en-US" sz="2708" spc="265">
                <a:solidFill>
                  <a:srgbClr val="3E07AB"/>
                </a:solidFill>
                <a:latin typeface="Oswald Bold"/>
              </a:rPr>
              <a:t>DOCTOR APP </a:t>
            </a:r>
          </a:p>
          <a:p>
            <a:pPr algn="ctr" marL="0" indent="0" lvl="0">
              <a:lnSpc>
                <a:spcPts val="3737"/>
              </a:lnSpc>
              <a:spcBef>
                <a:spcPct val="0"/>
              </a:spcBef>
            </a:pPr>
            <a:r>
              <a:rPr lang="en-US" sz="2708" spc="265">
                <a:solidFill>
                  <a:srgbClr val="3E07AB"/>
                </a:solidFill>
                <a:latin typeface="Oswald Bold"/>
              </a:rPr>
              <a:t>PROTOTYPE</a:t>
            </a:r>
          </a:p>
        </p:txBody>
      </p:sp>
      <p:sp>
        <p:nvSpPr>
          <p:cNvPr name="TextBox 25" id="25"/>
          <p:cNvSpPr txBox="true"/>
          <p:nvPr/>
        </p:nvSpPr>
        <p:spPr>
          <a:xfrm rot="0">
            <a:off x="1534096" y="3591680"/>
            <a:ext cx="3678630" cy="1731341"/>
          </a:xfrm>
          <a:prstGeom prst="rect">
            <a:avLst/>
          </a:prstGeom>
        </p:spPr>
        <p:txBody>
          <a:bodyPr anchor="t" rtlCol="false" tIns="0" lIns="0" bIns="0" rIns="0">
            <a:spAutoFit/>
          </a:bodyPr>
          <a:lstStyle/>
          <a:p>
            <a:pPr algn="ctr">
              <a:lnSpc>
                <a:spcPts val="2338"/>
              </a:lnSpc>
            </a:pPr>
            <a:r>
              <a:rPr lang="en-US" sz="1670">
                <a:solidFill>
                  <a:srgbClr val="8C52FF"/>
                </a:solidFill>
                <a:latin typeface="Montserrat Light"/>
              </a:rPr>
              <a:t>We created a prototype with basic functionality better to understand our product and its core business aspects, enabling us to refine our concept and gain valuable insights for further development.</a:t>
            </a:r>
          </a:p>
        </p:txBody>
      </p:sp>
      <p:sp>
        <p:nvSpPr>
          <p:cNvPr name="TextBox 26" id="26"/>
          <p:cNvSpPr txBox="true"/>
          <p:nvPr/>
        </p:nvSpPr>
        <p:spPr>
          <a:xfrm rot="0">
            <a:off x="8242367" y="6519094"/>
            <a:ext cx="2556583" cy="794880"/>
          </a:xfrm>
          <a:prstGeom prst="rect">
            <a:avLst/>
          </a:prstGeom>
        </p:spPr>
        <p:txBody>
          <a:bodyPr anchor="t" rtlCol="false" tIns="0" lIns="0" bIns="0" rIns="0">
            <a:spAutoFit/>
          </a:bodyPr>
          <a:lstStyle/>
          <a:p>
            <a:pPr algn="ctr">
              <a:lnSpc>
                <a:spcPts val="3737"/>
              </a:lnSpc>
            </a:pPr>
            <a:r>
              <a:rPr lang="en-US" sz="2708" spc="265">
                <a:solidFill>
                  <a:srgbClr val="3E07AB"/>
                </a:solidFill>
                <a:latin typeface="Oswald Bold"/>
              </a:rPr>
              <a:t>MINDSPACE</a:t>
            </a:r>
          </a:p>
          <a:p>
            <a:pPr algn="ctr" marL="0" indent="0" lvl="0">
              <a:lnSpc>
                <a:spcPts val="2633"/>
              </a:lnSpc>
              <a:spcBef>
                <a:spcPct val="0"/>
              </a:spcBef>
            </a:pPr>
            <a:r>
              <a:rPr lang="en-US" sz="1908" spc="186">
                <a:solidFill>
                  <a:srgbClr val="3E07AB"/>
                </a:solidFill>
                <a:latin typeface="Oswald Bold"/>
              </a:rPr>
              <a:t>{under development}</a:t>
            </a:r>
          </a:p>
        </p:txBody>
      </p:sp>
      <p:sp>
        <p:nvSpPr>
          <p:cNvPr name="TextBox 27" id="27"/>
          <p:cNvSpPr txBox="true"/>
          <p:nvPr/>
        </p:nvSpPr>
        <p:spPr>
          <a:xfrm rot="0">
            <a:off x="7031189" y="3405757"/>
            <a:ext cx="4978937" cy="2603938"/>
          </a:xfrm>
          <a:prstGeom prst="rect">
            <a:avLst/>
          </a:prstGeom>
        </p:spPr>
        <p:txBody>
          <a:bodyPr anchor="t" rtlCol="false" tIns="0" lIns="0" bIns="0" rIns="0">
            <a:spAutoFit/>
          </a:bodyPr>
          <a:lstStyle/>
          <a:p>
            <a:pPr algn="ctr">
              <a:lnSpc>
                <a:spcPts val="2338"/>
              </a:lnSpc>
            </a:pPr>
            <a:r>
              <a:rPr lang="en-US" sz="1670">
                <a:solidFill>
                  <a:srgbClr val="8C52FF"/>
                </a:solidFill>
                <a:latin typeface="Montserrat Light"/>
              </a:rPr>
              <a:t>Introducing our under development web application, featuring an interactive and modern UI designed to engage users. This comprehensive platform includes essential functionalities like secure payment processing and seamless video conferencing between users and doctors. With a robust database, we are working towards creating a fully functional and user-friendly product.</a:t>
            </a:r>
          </a:p>
        </p:txBody>
      </p:sp>
      <p:sp>
        <p:nvSpPr>
          <p:cNvPr name="TextBox 28" id="28"/>
          <p:cNvSpPr txBox="true"/>
          <p:nvPr/>
        </p:nvSpPr>
        <p:spPr>
          <a:xfrm rot="0">
            <a:off x="13795363" y="6566084"/>
            <a:ext cx="2556583" cy="452361"/>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3E07AB"/>
                </a:solidFill>
                <a:latin typeface="Oswald Bold"/>
              </a:rPr>
              <a:t>MINDSPACE</a:t>
            </a:r>
          </a:p>
        </p:txBody>
      </p:sp>
      <p:sp>
        <p:nvSpPr>
          <p:cNvPr name="TextBox 29" id="29"/>
          <p:cNvSpPr txBox="true"/>
          <p:nvPr/>
        </p:nvSpPr>
        <p:spPr>
          <a:xfrm rot="0">
            <a:off x="13085196" y="3591680"/>
            <a:ext cx="3668707" cy="2603938"/>
          </a:xfrm>
          <a:prstGeom prst="rect">
            <a:avLst/>
          </a:prstGeom>
        </p:spPr>
        <p:txBody>
          <a:bodyPr anchor="t" rtlCol="false" tIns="0" lIns="0" bIns="0" rIns="0">
            <a:spAutoFit/>
          </a:bodyPr>
          <a:lstStyle/>
          <a:p>
            <a:pPr algn="ctr">
              <a:lnSpc>
                <a:spcPts val="2338"/>
              </a:lnSpc>
            </a:pPr>
            <a:r>
              <a:rPr lang="en-US" sz="1670">
                <a:solidFill>
                  <a:srgbClr val="8C52FF"/>
                </a:solidFill>
                <a:latin typeface="Montserrat Light"/>
              </a:rPr>
              <a:t>Discover a complete online therapy and consultancy solution. Our platform offers seamless connections with licensed professionals, providing convenient virtual sessions. Say goodbye to traditional appointments and experience accessible mental health support all in one place.</a:t>
            </a:r>
          </a:p>
        </p:txBody>
      </p:sp>
      <p:sp>
        <p:nvSpPr>
          <p:cNvPr name="Freeform 30" id="30"/>
          <p:cNvSpPr/>
          <p:nvPr/>
        </p:nvSpPr>
        <p:spPr>
          <a:xfrm flipH="true" flipV="false" rot="-8970905">
            <a:off x="5250304" y="5830138"/>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7659121">
            <a:off x="-3498640" y="5855527"/>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2" id="32"/>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33" id="33"/>
          <p:cNvSpPr txBox="true"/>
          <p:nvPr/>
        </p:nvSpPr>
        <p:spPr>
          <a:xfrm rot="0">
            <a:off x="1051701" y="9455010"/>
            <a:ext cx="333104"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12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E07AB"/>
        </a:solidFill>
      </p:bgPr>
    </p:bg>
    <p:spTree>
      <p:nvGrpSpPr>
        <p:cNvPr id="1" name=""/>
        <p:cNvGrpSpPr/>
        <p:nvPr/>
      </p:nvGrpSpPr>
      <p:grpSpPr>
        <a:xfrm>
          <a:off x="0" y="0"/>
          <a:ext cx="0" cy="0"/>
          <a:chOff x="0" y="0"/>
          <a:chExt cx="0" cy="0"/>
        </a:xfrm>
      </p:grpSpPr>
      <p:sp>
        <p:nvSpPr>
          <p:cNvPr name="Freeform 2" id="2"/>
          <p:cNvSpPr/>
          <p:nvPr/>
        </p:nvSpPr>
        <p:spPr>
          <a:xfrm flipH="false" flipV="false" rot="0">
            <a:off x="-4840061" y="-5935970"/>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8953621" y="334041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59287" y="3653390"/>
            <a:ext cx="9903395" cy="2837344"/>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LET'S LOOK INTO OUR PROJECT...</a:t>
            </a:r>
          </a:p>
        </p:txBody>
      </p:sp>
      <p:sp>
        <p:nvSpPr>
          <p:cNvPr name="TextBox 5" id="5"/>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6" id="6"/>
          <p:cNvSpPr txBox="true"/>
          <p:nvPr/>
        </p:nvSpPr>
        <p:spPr>
          <a:xfrm rot="0">
            <a:off x="1048657" y="9455010"/>
            <a:ext cx="339193"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13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905" r="0" b="3905"/>
          <a:stretch>
            <a:fillRect/>
          </a:stretch>
        </p:blipFill>
        <p:spPr>
          <a:xfrm flipH="false" flipV="false" rot="0">
            <a:off x="1028700" y="1028700"/>
            <a:ext cx="162306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5173" y="1167285"/>
            <a:ext cx="14137654" cy="7952430"/>
          </a:xfrm>
          <a:custGeom>
            <a:avLst/>
            <a:gdLst/>
            <a:ahLst/>
            <a:cxnLst/>
            <a:rect r="r" b="b" t="t" l="l"/>
            <a:pathLst>
              <a:path h="7952430" w="14137654">
                <a:moveTo>
                  <a:pt x="0" y="0"/>
                </a:moveTo>
                <a:lnTo>
                  <a:pt x="14137654" y="0"/>
                </a:lnTo>
                <a:lnTo>
                  <a:pt x="14137654" y="7952430"/>
                </a:lnTo>
                <a:lnTo>
                  <a:pt x="0" y="795243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852864" y="3703800"/>
            <a:ext cx="3573431" cy="4539560"/>
            <a:chOff x="0" y="0"/>
            <a:chExt cx="4764574" cy="6052746"/>
          </a:xfrm>
        </p:grpSpPr>
        <p:sp>
          <p:nvSpPr>
            <p:cNvPr name="Freeform 5" id="5"/>
            <p:cNvSpPr/>
            <p:nvPr/>
          </p:nvSpPr>
          <p:spPr>
            <a:xfrm flipH="false" flipV="false" rot="0">
              <a:off x="0" y="0"/>
              <a:ext cx="4764574" cy="4764574"/>
            </a:xfrm>
            <a:custGeom>
              <a:avLst/>
              <a:gdLst/>
              <a:ahLst/>
              <a:cxnLst/>
              <a:rect r="r" b="b" t="t" l="l"/>
              <a:pathLst>
                <a:path h="4764574" w="4764574">
                  <a:moveTo>
                    <a:pt x="0" y="0"/>
                  </a:moveTo>
                  <a:lnTo>
                    <a:pt x="4764574" y="0"/>
                  </a:lnTo>
                  <a:lnTo>
                    <a:pt x="4764574" y="4764574"/>
                  </a:lnTo>
                  <a:lnTo>
                    <a:pt x="0" y="4764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02061" y="5376471"/>
              <a:ext cx="3960452" cy="676275"/>
            </a:xfrm>
            <a:prstGeom prst="rect">
              <a:avLst/>
            </a:prstGeom>
          </p:spPr>
          <p:txBody>
            <a:bodyPr anchor="t" rtlCol="false" tIns="0" lIns="0" bIns="0" rIns="0">
              <a:spAutoFit/>
            </a:bodyPr>
            <a:lstStyle/>
            <a:p>
              <a:pPr algn="ctr">
                <a:lnSpc>
                  <a:spcPts val="4200"/>
                </a:lnSpc>
              </a:pPr>
              <a:r>
                <a:rPr lang="en-US" sz="3000">
                  <a:solidFill>
                    <a:srgbClr val="3E07AB"/>
                  </a:solidFill>
                  <a:latin typeface="DM Sans Bold"/>
                </a:rPr>
                <a:t>Suraj Dubey</a:t>
              </a:r>
            </a:p>
          </p:txBody>
        </p:sp>
      </p:grpSp>
      <p:sp>
        <p:nvSpPr>
          <p:cNvPr name="Freeform 7" id="7"/>
          <p:cNvSpPr/>
          <p:nvPr/>
        </p:nvSpPr>
        <p:spPr>
          <a:xfrm flipH="false" flipV="false" rot="-10580377">
            <a:off x="12606654" y="4077472"/>
            <a:ext cx="12102934" cy="12419055"/>
          </a:xfrm>
          <a:custGeom>
            <a:avLst/>
            <a:gdLst/>
            <a:ahLst/>
            <a:cxnLst/>
            <a:rect r="r" b="b" t="t" l="l"/>
            <a:pathLst>
              <a:path h="12419055" w="12102934">
                <a:moveTo>
                  <a:pt x="0" y="0"/>
                </a:moveTo>
                <a:lnTo>
                  <a:pt x="12102934" y="0"/>
                </a:lnTo>
                <a:lnTo>
                  <a:pt x="12102934" y="12419056"/>
                </a:lnTo>
                <a:lnTo>
                  <a:pt x="0" y="12419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335030" y="1228149"/>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3E07AB"/>
                </a:solidFill>
                <a:latin typeface="Oswald Bold"/>
              </a:rPr>
              <a:t>PRESENTED BY</a:t>
            </a:r>
          </a:p>
        </p:txBody>
      </p:sp>
      <p:sp>
        <p:nvSpPr>
          <p:cNvPr name="TextBox 9" id="9"/>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32818" y="1143460"/>
            <a:ext cx="14222363" cy="8000079"/>
          </a:xfrm>
          <a:custGeom>
            <a:avLst/>
            <a:gdLst/>
            <a:ahLst/>
            <a:cxnLst/>
            <a:rect r="r" b="b" t="t" l="l"/>
            <a:pathLst>
              <a:path h="8000079" w="14222363">
                <a:moveTo>
                  <a:pt x="0" y="0"/>
                </a:moveTo>
                <a:lnTo>
                  <a:pt x="14222364" y="0"/>
                </a:lnTo>
                <a:lnTo>
                  <a:pt x="14222364" y="8000080"/>
                </a:lnTo>
                <a:lnTo>
                  <a:pt x="0" y="800008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5342" y="1246130"/>
            <a:ext cx="13857315" cy="7794740"/>
          </a:xfrm>
          <a:custGeom>
            <a:avLst/>
            <a:gdLst/>
            <a:ahLst/>
            <a:cxnLst/>
            <a:rect r="r" b="b" t="t" l="l"/>
            <a:pathLst>
              <a:path h="7794740" w="13857315">
                <a:moveTo>
                  <a:pt x="0" y="0"/>
                </a:moveTo>
                <a:lnTo>
                  <a:pt x="13857316" y="0"/>
                </a:lnTo>
                <a:lnTo>
                  <a:pt x="13857316" y="7794740"/>
                </a:lnTo>
                <a:lnTo>
                  <a:pt x="0" y="779474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5342" y="1246130"/>
            <a:ext cx="13857315" cy="7794740"/>
          </a:xfrm>
          <a:custGeom>
            <a:avLst/>
            <a:gdLst/>
            <a:ahLst/>
            <a:cxnLst/>
            <a:rect r="r" b="b" t="t" l="l"/>
            <a:pathLst>
              <a:path h="7794740" w="13857315">
                <a:moveTo>
                  <a:pt x="0" y="0"/>
                </a:moveTo>
                <a:lnTo>
                  <a:pt x="13857316" y="0"/>
                </a:lnTo>
                <a:lnTo>
                  <a:pt x="13857316" y="7794740"/>
                </a:lnTo>
                <a:lnTo>
                  <a:pt x="0" y="779474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1636" y="1266545"/>
            <a:ext cx="13784727" cy="7753909"/>
          </a:xfrm>
          <a:custGeom>
            <a:avLst/>
            <a:gdLst/>
            <a:ahLst/>
            <a:cxnLst/>
            <a:rect r="r" b="b" t="t" l="l"/>
            <a:pathLst>
              <a:path h="7753909" w="13784727">
                <a:moveTo>
                  <a:pt x="0" y="0"/>
                </a:moveTo>
                <a:lnTo>
                  <a:pt x="13784728" y="0"/>
                </a:lnTo>
                <a:lnTo>
                  <a:pt x="13784728" y="7753910"/>
                </a:lnTo>
                <a:lnTo>
                  <a:pt x="0" y="775391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2483" y="1115147"/>
            <a:ext cx="14323033" cy="8056706"/>
          </a:xfrm>
          <a:custGeom>
            <a:avLst/>
            <a:gdLst/>
            <a:ahLst/>
            <a:cxnLst/>
            <a:rect r="r" b="b" t="t" l="l"/>
            <a:pathLst>
              <a:path h="8056706" w="14323033">
                <a:moveTo>
                  <a:pt x="0" y="0"/>
                </a:moveTo>
                <a:lnTo>
                  <a:pt x="14323034" y="0"/>
                </a:lnTo>
                <a:lnTo>
                  <a:pt x="14323034" y="8056706"/>
                </a:lnTo>
                <a:lnTo>
                  <a:pt x="0" y="8056706"/>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2944" y="1692746"/>
            <a:ext cx="14022112" cy="6901508"/>
          </a:xfrm>
          <a:custGeom>
            <a:avLst/>
            <a:gdLst/>
            <a:ahLst/>
            <a:cxnLst/>
            <a:rect r="r" b="b" t="t" l="l"/>
            <a:pathLst>
              <a:path h="6901508" w="14022112">
                <a:moveTo>
                  <a:pt x="0" y="0"/>
                </a:moveTo>
                <a:lnTo>
                  <a:pt x="14022112" y="0"/>
                </a:lnTo>
                <a:lnTo>
                  <a:pt x="14022112" y="6901508"/>
                </a:lnTo>
                <a:lnTo>
                  <a:pt x="0" y="6901508"/>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3696" y="1638227"/>
            <a:ext cx="14380608" cy="7010547"/>
          </a:xfrm>
          <a:custGeom>
            <a:avLst/>
            <a:gdLst/>
            <a:ahLst/>
            <a:cxnLst/>
            <a:rect r="r" b="b" t="t" l="l"/>
            <a:pathLst>
              <a:path h="7010547" w="14380608">
                <a:moveTo>
                  <a:pt x="0" y="0"/>
                </a:moveTo>
                <a:lnTo>
                  <a:pt x="14380608" y="0"/>
                </a:lnTo>
                <a:lnTo>
                  <a:pt x="14380608" y="7010546"/>
                </a:lnTo>
                <a:lnTo>
                  <a:pt x="0" y="701054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35557" y="1257501"/>
            <a:ext cx="13816886" cy="7771998"/>
          </a:xfrm>
          <a:custGeom>
            <a:avLst/>
            <a:gdLst/>
            <a:ahLst/>
            <a:cxnLst/>
            <a:rect r="r" b="b" t="t" l="l"/>
            <a:pathLst>
              <a:path h="7771998" w="13816886">
                <a:moveTo>
                  <a:pt x="0" y="0"/>
                </a:moveTo>
                <a:lnTo>
                  <a:pt x="13816886" y="0"/>
                </a:lnTo>
                <a:lnTo>
                  <a:pt x="13816886" y="7771998"/>
                </a:lnTo>
                <a:lnTo>
                  <a:pt x="0" y="7771998"/>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8226" y="1197127"/>
            <a:ext cx="14031547" cy="7892745"/>
          </a:xfrm>
          <a:custGeom>
            <a:avLst/>
            <a:gdLst/>
            <a:ahLst/>
            <a:cxnLst/>
            <a:rect r="r" b="b" t="t" l="l"/>
            <a:pathLst>
              <a:path h="7892745" w="14031547">
                <a:moveTo>
                  <a:pt x="0" y="0"/>
                </a:moveTo>
                <a:lnTo>
                  <a:pt x="14031548" y="0"/>
                </a:lnTo>
                <a:lnTo>
                  <a:pt x="14031548" y="7892746"/>
                </a:lnTo>
                <a:lnTo>
                  <a:pt x="0" y="7892746"/>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6665" y="982499"/>
            <a:ext cx="14794670" cy="8322002"/>
          </a:xfrm>
          <a:custGeom>
            <a:avLst/>
            <a:gdLst/>
            <a:ahLst/>
            <a:cxnLst/>
            <a:rect r="r" b="b" t="t" l="l"/>
            <a:pathLst>
              <a:path h="8322002" w="14794670">
                <a:moveTo>
                  <a:pt x="0" y="0"/>
                </a:moveTo>
                <a:lnTo>
                  <a:pt x="14794670" y="0"/>
                </a:lnTo>
                <a:lnTo>
                  <a:pt x="14794670" y="8322002"/>
                </a:lnTo>
                <a:lnTo>
                  <a:pt x="0" y="8322002"/>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E07AB"/>
        </a:solidFill>
      </p:bgPr>
    </p:bg>
    <p:spTree>
      <p:nvGrpSpPr>
        <p:cNvPr id="1" name=""/>
        <p:cNvGrpSpPr/>
        <p:nvPr/>
      </p:nvGrpSpPr>
      <p:grpSpPr>
        <a:xfrm>
          <a:off x="0" y="0"/>
          <a:ext cx="0" cy="0"/>
          <a:chOff x="0" y="0"/>
          <a:chExt cx="0" cy="0"/>
        </a:xfrm>
      </p:grpSpPr>
      <p:sp>
        <p:nvSpPr>
          <p:cNvPr name="TextBox 2" id="2"/>
          <p:cNvSpPr txBox="true"/>
          <p:nvPr/>
        </p:nvSpPr>
        <p:spPr>
          <a:xfrm rot="0">
            <a:off x="4513841" y="3829220"/>
            <a:ext cx="9260318" cy="2228509"/>
          </a:xfrm>
          <a:prstGeom prst="rect">
            <a:avLst/>
          </a:prstGeom>
        </p:spPr>
        <p:txBody>
          <a:bodyPr anchor="t" rtlCol="false" tIns="0" lIns="0" bIns="0" rIns="0">
            <a:spAutoFit/>
          </a:bodyPr>
          <a:lstStyle/>
          <a:p>
            <a:pPr algn="ctr">
              <a:lnSpc>
                <a:spcPts val="18610"/>
              </a:lnSpc>
            </a:pPr>
            <a:r>
              <a:rPr lang="en-US" sz="12007" spc="1176">
                <a:solidFill>
                  <a:srgbClr val="FFFFFF"/>
                </a:solidFill>
                <a:latin typeface="Oswald Bold"/>
              </a:rPr>
              <a:t>MINDSPACE</a:t>
            </a:r>
          </a:p>
        </p:txBody>
      </p:sp>
      <p:sp>
        <p:nvSpPr>
          <p:cNvPr name="Freeform 3" id="3"/>
          <p:cNvSpPr/>
          <p:nvPr/>
        </p:nvSpPr>
        <p:spPr>
          <a:xfrm flipH="false" flipV="false" rot="0">
            <a:off x="-7203119" y="-830661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95242" y="6300385"/>
            <a:ext cx="8955448" cy="528323"/>
          </a:xfrm>
          <a:prstGeom prst="rect">
            <a:avLst/>
          </a:prstGeom>
        </p:spPr>
        <p:txBody>
          <a:bodyPr anchor="t" rtlCol="false" tIns="0" lIns="0" bIns="0" rIns="0">
            <a:spAutoFit/>
          </a:bodyPr>
          <a:lstStyle/>
          <a:p>
            <a:pPr algn="ctr">
              <a:lnSpc>
                <a:spcPts val="4492"/>
              </a:lnSpc>
            </a:pPr>
            <a:r>
              <a:rPr lang="en-US" sz="2898" spc="284">
                <a:solidFill>
                  <a:srgbClr val="FFFFFF"/>
                </a:solidFill>
                <a:latin typeface="DM Sans"/>
              </a:rPr>
              <a:t>CONNECTING MINDS TRANSFORMING LIVES</a:t>
            </a:r>
          </a:p>
        </p:txBody>
      </p:sp>
      <p:sp>
        <p:nvSpPr>
          <p:cNvPr name="TextBox 5" id="5"/>
          <p:cNvSpPr txBox="true"/>
          <p:nvPr/>
        </p:nvSpPr>
        <p:spPr>
          <a:xfrm rot="0">
            <a:off x="1028700" y="3367572"/>
            <a:ext cx="10951206" cy="528323"/>
          </a:xfrm>
          <a:prstGeom prst="rect">
            <a:avLst/>
          </a:prstGeom>
        </p:spPr>
        <p:txBody>
          <a:bodyPr anchor="t" rtlCol="false" tIns="0" lIns="0" bIns="0" rIns="0">
            <a:spAutoFit/>
          </a:bodyPr>
          <a:lstStyle/>
          <a:p>
            <a:pPr algn="ctr">
              <a:lnSpc>
                <a:spcPts val="4492"/>
              </a:lnSpc>
            </a:pPr>
            <a:r>
              <a:rPr lang="en-US" sz="2898" spc="284">
                <a:solidFill>
                  <a:srgbClr val="FFFFFF"/>
                </a:solidFill>
                <a:latin typeface="DM Sans"/>
              </a:rPr>
              <a:t>A DIGITAL PLATFORM FOR MENTAL WELLNESS</a:t>
            </a:r>
          </a:p>
        </p:txBody>
      </p:sp>
      <p:sp>
        <p:nvSpPr>
          <p:cNvPr name="Freeform 6" id="6"/>
          <p:cNvSpPr/>
          <p:nvPr/>
        </p:nvSpPr>
        <p:spPr>
          <a:xfrm flipH="false" flipV="false" rot="7659121">
            <a:off x="11988865" y="4670320"/>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5342" y="1246130"/>
            <a:ext cx="13857315" cy="7794740"/>
          </a:xfrm>
          <a:custGeom>
            <a:avLst/>
            <a:gdLst/>
            <a:ahLst/>
            <a:cxnLst/>
            <a:rect r="r" b="b" t="t" l="l"/>
            <a:pathLst>
              <a:path h="7794740" w="13857315">
                <a:moveTo>
                  <a:pt x="0" y="0"/>
                </a:moveTo>
                <a:lnTo>
                  <a:pt x="13857316" y="0"/>
                </a:lnTo>
                <a:lnTo>
                  <a:pt x="13857316" y="7794740"/>
                </a:lnTo>
                <a:lnTo>
                  <a:pt x="0" y="779474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4245" y="1088013"/>
            <a:ext cx="14419509" cy="8110974"/>
          </a:xfrm>
          <a:custGeom>
            <a:avLst/>
            <a:gdLst/>
            <a:ahLst/>
            <a:cxnLst/>
            <a:rect r="r" b="b" t="t" l="l"/>
            <a:pathLst>
              <a:path h="8110974" w="14419509">
                <a:moveTo>
                  <a:pt x="0" y="0"/>
                </a:moveTo>
                <a:lnTo>
                  <a:pt x="14419510" y="0"/>
                </a:lnTo>
                <a:lnTo>
                  <a:pt x="14419510" y="8110974"/>
                </a:lnTo>
                <a:lnTo>
                  <a:pt x="0" y="8110974"/>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2483" y="1028700"/>
            <a:ext cx="14323033" cy="8056706"/>
          </a:xfrm>
          <a:custGeom>
            <a:avLst/>
            <a:gdLst/>
            <a:ahLst/>
            <a:cxnLst/>
            <a:rect r="r" b="b" t="t" l="l"/>
            <a:pathLst>
              <a:path h="8056706" w="14323033">
                <a:moveTo>
                  <a:pt x="0" y="0"/>
                </a:moveTo>
                <a:lnTo>
                  <a:pt x="14323034" y="0"/>
                </a:lnTo>
                <a:lnTo>
                  <a:pt x="14323034" y="8056706"/>
                </a:lnTo>
                <a:lnTo>
                  <a:pt x="0" y="8056706"/>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3E07AB"/>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251336"/>
            <a:ext cx="10906040" cy="1091217"/>
          </a:xfrm>
          <a:prstGeom prst="rect">
            <a:avLst/>
          </a:prstGeom>
        </p:spPr>
        <p:txBody>
          <a:bodyPr anchor="t" rtlCol="false" tIns="0" lIns="0" bIns="0" rIns="0">
            <a:spAutoFit/>
          </a:bodyPr>
          <a:lstStyle/>
          <a:p>
            <a:pPr algn="ctr">
              <a:lnSpc>
                <a:spcPts val="8874"/>
              </a:lnSpc>
            </a:pPr>
            <a:r>
              <a:rPr lang="en-US" sz="6430" spc="630">
                <a:solidFill>
                  <a:srgbClr val="FFFFFF"/>
                </a:solidFill>
                <a:latin typeface="Oswald Bold"/>
              </a:rPr>
              <a:t>REFERENCES</a:t>
            </a:r>
          </a:p>
        </p:txBody>
      </p:sp>
      <p:grpSp>
        <p:nvGrpSpPr>
          <p:cNvPr name="Group 9" id="9"/>
          <p:cNvGrpSpPr/>
          <p:nvPr/>
        </p:nvGrpSpPr>
        <p:grpSpPr>
          <a:xfrm rot="0">
            <a:off x="1028700" y="3739448"/>
            <a:ext cx="16230600" cy="5518852"/>
            <a:chOff x="0" y="0"/>
            <a:chExt cx="3134393" cy="1065780"/>
          </a:xfrm>
        </p:grpSpPr>
        <p:sp>
          <p:nvSpPr>
            <p:cNvPr name="Freeform 10" id="10"/>
            <p:cNvSpPr/>
            <p:nvPr/>
          </p:nvSpPr>
          <p:spPr>
            <a:xfrm flipH="false" flipV="false" rot="0">
              <a:off x="0" y="0"/>
              <a:ext cx="3134393" cy="1065780"/>
            </a:xfrm>
            <a:custGeom>
              <a:avLst/>
              <a:gdLst/>
              <a:ahLst/>
              <a:cxnLst/>
              <a:rect r="r" b="b" t="t" l="l"/>
              <a:pathLst>
                <a:path h="1065780" w="3134393">
                  <a:moveTo>
                    <a:pt x="0" y="0"/>
                  </a:moveTo>
                  <a:lnTo>
                    <a:pt x="3134393" y="0"/>
                  </a:lnTo>
                  <a:lnTo>
                    <a:pt x="3134393" y="1065780"/>
                  </a:lnTo>
                  <a:lnTo>
                    <a:pt x="0" y="1065780"/>
                  </a:lnTo>
                  <a:close/>
                </a:path>
              </a:pathLst>
            </a:custGeom>
            <a:solidFill>
              <a:srgbClr val="000000">
                <a:alpha val="0"/>
              </a:srgbClr>
            </a:solidFill>
            <a:ln w="38100">
              <a:solidFill>
                <a:srgbClr val="3E07AB"/>
              </a:solidFill>
            </a:ln>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673188" y="4186454"/>
            <a:ext cx="14941624" cy="4567691"/>
          </a:xfrm>
          <a:prstGeom prst="rect">
            <a:avLst/>
          </a:prstGeom>
        </p:spPr>
        <p:txBody>
          <a:bodyPr anchor="t" rtlCol="false" tIns="0" lIns="0" bIns="0" rIns="0">
            <a:spAutoFit/>
          </a:bodyPr>
          <a:lstStyle/>
          <a:p>
            <a:pPr marL="718125" indent="-359063" lvl="1">
              <a:lnSpc>
                <a:spcPts val="4590"/>
              </a:lnSpc>
              <a:buFont typeface="Arial"/>
              <a:buChar char="•"/>
            </a:pPr>
            <a:r>
              <a:rPr lang="en-US" sz="3326" spc="325">
                <a:solidFill>
                  <a:srgbClr val="3E07AB"/>
                </a:solidFill>
                <a:latin typeface="DM Sans"/>
              </a:rPr>
              <a:t>MongoDB: </a:t>
            </a:r>
            <a:r>
              <a:rPr lang="en-US" sz="3326" spc="325" u="sng">
                <a:solidFill>
                  <a:srgbClr val="3E07AB"/>
                </a:solidFill>
                <a:latin typeface="DM Sans Medium"/>
                <a:hlinkClick r:id="rId5" tooltip="https://docs.mongodb.com/"/>
              </a:rPr>
              <a:t>https://docs.mongodb.com/</a:t>
            </a:r>
          </a:p>
          <a:p>
            <a:pPr marL="718125" indent="-359063" lvl="1">
              <a:lnSpc>
                <a:spcPts val="4590"/>
              </a:lnSpc>
              <a:buFont typeface="Arial"/>
              <a:buChar char="•"/>
            </a:pPr>
            <a:r>
              <a:rPr lang="en-US" sz="3326" spc="325" u="sng">
                <a:solidFill>
                  <a:srgbClr val="3E07AB"/>
                </a:solidFill>
                <a:latin typeface="DM Sans Medium"/>
              </a:rPr>
              <a:t>Express.js: </a:t>
            </a:r>
            <a:r>
              <a:rPr lang="en-US" sz="3326" spc="325" u="sng">
                <a:solidFill>
                  <a:srgbClr val="3E07AB"/>
                </a:solidFill>
                <a:latin typeface="DM Sans Medium"/>
                <a:hlinkClick r:id="rId6" tooltip="https://expressjs.com/"/>
              </a:rPr>
              <a:t>https://expressjs.com/</a:t>
            </a:r>
          </a:p>
          <a:p>
            <a:pPr marL="718125" indent="-359063" lvl="1">
              <a:lnSpc>
                <a:spcPts val="4590"/>
              </a:lnSpc>
              <a:buFont typeface="Arial"/>
              <a:buChar char="•"/>
            </a:pPr>
            <a:r>
              <a:rPr lang="en-US" sz="3326" spc="325" u="sng">
                <a:solidFill>
                  <a:srgbClr val="3E07AB"/>
                </a:solidFill>
                <a:latin typeface="DM Sans Medium"/>
              </a:rPr>
              <a:t>React: </a:t>
            </a:r>
            <a:r>
              <a:rPr lang="en-US" sz="3326" spc="325" u="sng">
                <a:solidFill>
                  <a:srgbClr val="3E07AB"/>
                </a:solidFill>
                <a:latin typeface="DM Sans Medium"/>
                <a:hlinkClick r:id="rId7" tooltip="https://reactjs.org/"/>
              </a:rPr>
              <a:t>https://reactjs.org/</a:t>
            </a:r>
          </a:p>
          <a:p>
            <a:pPr marL="718125" indent="-359063" lvl="1">
              <a:lnSpc>
                <a:spcPts val="4590"/>
              </a:lnSpc>
              <a:buFont typeface="Arial"/>
              <a:buChar char="•"/>
            </a:pPr>
            <a:r>
              <a:rPr lang="en-US" sz="3326" spc="325" u="sng">
                <a:solidFill>
                  <a:srgbClr val="3E07AB"/>
                </a:solidFill>
                <a:latin typeface="DM Sans Medium"/>
              </a:rPr>
              <a:t>Node.js: </a:t>
            </a:r>
            <a:r>
              <a:rPr lang="en-US" sz="3326" spc="325" u="sng">
                <a:solidFill>
                  <a:srgbClr val="3E07AB"/>
                </a:solidFill>
                <a:latin typeface="DM Sans Medium"/>
                <a:hlinkClick r:id="rId8" tooltip="https://nodejs.org/"/>
              </a:rPr>
              <a:t>https://nodejs.org/</a:t>
            </a:r>
          </a:p>
          <a:p>
            <a:pPr marL="718125" indent="-359063" lvl="1">
              <a:lnSpc>
                <a:spcPts val="4590"/>
              </a:lnSpc>
              <a:buFont typeface="Arial"/>
              <a:buChar char="•"/>
            </a:pPr>
            <a:r>
              <a:rPr lang="en-US" sz="3326" spc="325" u="sng">
                <a:solidFill>
                  <a:srgbClr val="3E07AB"/>
                </a:solidFill>
                <a:latin typeface="DM Sans Medium"/>
              </a:rPr>
              <a:t>React Router: </a:t>
            </a:r>
            <a:r>
              <a:rPr lang="en-US" sz="3326" spc="325" u="sng">
                <a:solidFill>
                  <a:srgbClr val="3E07AB"/>
                </a:solidFill>
                <a:latin typeface="DM Sans Medium"/>
                <a:hlinkClick r:id="rId9" tooltip="https://reactrouter.com/"/>
              </a:rPr>
              <a:t>https://reactrouter.com/</a:t>
            </a:r>
          </a:p>
          <a:p>
            <a:pPr marL="718125" indent="-359063" lvl="1">
              <a:lnSpc>
                <a:spcPts val="4590"/>
              </a:lnSpc>
              <a:buFont typeface="Arial"/>
              <a:buChar char="•"/>
            </a:pPr>
            <a:r>
              <a:rPr lang="en-US" sz="3326" spc="325" u="sng">
                <a:solidFill>
                  <a:srgbClr val="3E07AB"/>
                </a:solidFill>
                <a:latin typeface="DM Sans Medium"/>
              </a:rPr>
              <a:t>Redux (State Management): </a:t>
            </a:r>
            <a:r>
              <a:rPr lang="en-US" sz="3326" spc="325" u="sng">
                <a:solidFill>
                  <a:srgbClr val="3E07AB"/>
                </a:solidFill>
                <a:latin typeface="DM Sans Medium"/>
                <a:hlinkClick r:id="rId10" tooltip="https://redux.js.org/"/>
              </a:rPr>
              <a:t>https://redux.js.org/</a:t>
            </a:r>
          </a:p>
          <a:p>
            <a:pPr marL="718125" indent="-359063" lvl="1">
              <a:lnSpc>
                <a:spcPts val="4590"/>
              </a:lnSpc>
              <a:buFont typeface="Arial"/>
              <a:buChar char="•"/>
            </a:pPr>
            <a:r>
              <a:rPr lang="en-US" sz="3326" spc="325" u="sng">
                <a:solidFill>
                  <a:srgbClr val="3E07AB"/>
                </a:solidFill>
                <a:latin typeface="DM Sans Medium"/>
              </a:rPr>
              <a:t>Authentication with JWT: </a:t>
            </a:r>
            <a:r>
              <a:rPr lang="en-US" sz="3326" spc="325" u="sng">
                <a:solidFill>
                  <a:srgbClr val="3E07AB"/>
                </a:solidFill>
                <a:latin typeface="DM Sans Medium"/>
                <a:hlinkClick r:id="rId11" tooltip="https://jwt.io/introduction/"/>
              </a:rPr>
              <a:t>https://jwt.io/introduction/</a:t>
            </a:r>
            <a:r>
              <a:rPr lang="en-US" sz="3326" spc="325">
                <a:solidFill>
                  <a:srgbClr val="3E07AB"/>
                </a:solidFill>
                <a:latin typeface="DM Sans"/>
              </a:rPr>
              <a:t>.</a:t>
            </a:r>
          </a:p>
          <a:p>
            <a:pPr>
              <a:lnSpc>
                <a:spcPts val="4590"/>
              </a:lnSpc>
            </a:pPr>
          </a:p>
        </p:txBody>
      </p:sp>
      <p:sp>
        <p:nvSpPr>
          <p:cNvPr name="TextBox 13" id="13"/>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14" id="14"/>
          <p:cNvSpPr txBox="true"/>
          <p:nvPr/>
        </p:nvSpPr>
        <p:spPr>
          <a:xfrm rot="0">
            <a:off x="1045409" y="9455010"/>
            <a:ext cx="345687"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14</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E07AB"/>
        </a:solidFill>
      </p:bgPr>
    </p:bg>
    <p:spTree>
      <p:nvGrpSpPr>
        <p:cNvPr id="1" name=""/>
        <p:cNvGrpSpPr/>
        <p:nvPr/>
      </p:nvGrpSpPr>
      <p:grpSpPr>
        <a:xfrm>
          <a:off x="0" y="0"/>
          <a:ext cx="0" cy="0"/>
          <a:chOff x="0" y="0"/>
          <a:chExt cx="0" cy="0"/>
        </a:xfrm>
      </p:grpSpPr>
      <p:sp>
        <p:nvSpPr>
          <p:cNvPr name="Freeform 2" id="2"/>
          <p:cNvSpPr/>
          <p:nvPr/>
        </p:nvSpPr>
        <p:spPr>
          <a:xfrm flipH="false" flipV="false" rot="-4768919">
            <a:off x="661618" y="-9511314"/>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58044" y="3549362"/>
            <a:ext cx="10331976"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FFFFFF"/>
                </a:solidFill>
                <a:latin typeface="Oswald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16048">
            <a:off x="10745469" y="920557"/>
            <a:ext cx="10749463" cy="2687366"/>
          </a:xfrm>
          <a:custGeom>
            <a:avLst/>
            <a:gdLst/>
            <a:ahLst/>
            <a:cxnLst/>
            <a:rect r="r" b="b" t="t" l="l"/>
            <a:pathLst>
              <a:path h="2687366" w="10749463">
                <a:moveTo>
                  <a:pt x="0" y="0"/>
                </a:moveTo>
                <a:lnTo>
                  <a:pt x="10749464" y="0"/>
                </a:lnTo>
                <a:lnTo>
                  <a:pt x="10749464" y="2687366"/>
                </a:lnTo>
                <a:lnTo>
                  <a:pt x="0" y="2687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20723" y="2569242"/>
            <a:ext cx="1331255" cy="6689058"/>
            <a:chOff x="0" y="0"/>
            <a:chExt cx="368852" cy="1853344"/>
          </a:xfrm>
        </p:grpSpPr>
        <p:sp>
          <p:nvSpPr>
            <p:cNvPr name="Freeform 4" id="4"/>
            <p:cNvSpPr/>
            <p:nvPr/>
          </p:nvSpPr>
          <p:spPr>
            <a:xfrm flipH="false" flipV="false" rot="0">
              <a:off x="0" y="0"/>
              <a:ext cx="368852" cy="1853344"/>
            </a:xfrm>
            <a:custGeom>
              <a:avLst/>
              <a:gdLst/>
              <a:ahLst/>
              <a:cxnLst/>
              <a:rect r="r" b="b" t="t" l="l"/>
              <a:pathLst>
                <a:path h="1853344" w="368852">
                  <a:moveTo>
                    <a:pt x="0" y="0"/>
                  </a:moveTo>
                  <a:lnTo>
                    <a:pt x="368852" y="0"/>
                  </a:lnTo>
                  <a:lnTo>
                    <a:pt x="368852" y="1853344"/>
                  </a:lnTo>
                  <a:lnTo>
                    <a:pt x="0" y="1853344"/>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3490436">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435529" y="579950"/>
            <a:ext cx="7416941" cy="1683727"/>
          </a:xfrm>
          <a:prstGeom prst="rect">
            <a:avLst/>
          </a:prstGeom>
        </p:spPr>
        <p:txBody>
          <a:bodyPr anchor="t" rtlCol="false" tIns="0" lIns="0" bIns="0" rIns="0">
            <a:spAutoFit/>
          </a:bodyPr>
          <a:lstStyle/>
          <a:p>
            <a:pPr algn="ctr">
              <a:lnSpc>
                <a:spcPts val="13774"/>
              </a:lnSpc>
            </a:pPr>
            <a:r>
              <a:rPr lang="en-US" sz="9981" spc="978">
                <a:solidFill>
                  <a:srgbClr val="3E07AB"/>
                </a:solidFill>
                <a:latin typeface="Oswald Bold"/>
              </a:rPr>
              <a:t>CONTENT</a:t>
            </a:r>
          </a:p>
        </p:txBody>
      </p:sp>
      <p:sp>
        <p:nvSpPr>
          <p:cNvPr name="TextBox 8" id="8"/>
          <p:cNvSpPr txBox="true"/>
          <p:nvPr/>
        </p:nvSpPr>
        <p:spPr>
          <a:xfrm rot="0">
            <a:off x="4640906" y="2796662"/>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01</a:t>
            </a:r>
          </a:p>
        </p:txBody>
      </p:sp>
      <p:sp>
        <p:nvSpPr>
          <p:cNvPr name="TextBox 9" id="9"/>
          <p:cNvSpPr txBox="true"/>
          <p:nvPr/>
        </p:nvSpPr>
        <p:spPr>
          <a:xfrm rot="0">
            <a:off x="4622273" y="3453806"/>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02</a:t>
            </a:r>
          </a:p>
        </p:txBody>
      </p:sp>
      <p:sp>
        <p:nvSpPr>
          <p:cNvPr name="TextBox 10" id="10"/>
          <p:cNvSpPr txBox="true"/>
          <p:nvPr/>
        </p:nvSpPr>
        <p:spPr>
          <a:xfrm rot="0">
            <a:off x="4640906" y="4110950"/>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03</a:t>
            </a:r>
          </a:p>
        </p:txBody>
      </p:sp>
      <p:sp>
        <p:nvSpPr>
          <p:cNvPr name="TextBox 11" id="11"/>
          <p:cNvSpPr txBox="true"/>
          <p:nvPr/>
        </p:nvSpPr>
        <p:spPr>
          <a:xfrm rot="0">
            <a:off x="4622273" y="4768094"/>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04</a:t>
            </a:r>
          </a:p>
        </p:txBody>
      </p:sp>
      <p:sp>
        <p:nvSpPr>
          <p:cNvPr name="TextBox 12" id="12"/>
          <p:cNvSpPr txBox="true"/>
          <p:nvPr/>
        </p:nvSpPr>
        <p:spPr>
          <a:xfrm rot="0">
            <a:off x="4622273" y="5425238"/>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05</a:t>
            </a:r>
          </a:p>
        </p:txBody>
      </p:sp>
      <p:sp>
        <p:nvSpPr>
          <p:cNvPr name="TextBox 13" id="13"/>
          <p:cNvSpPr txBox="true"/>
          <p:nvPr/>
        </p:nvSpPr>
        <p:spPr>
          <a:xfrm rot="0">
            <a:off x="4640906" y="6082381"/>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06</a:t>
            </a:r>
          </a:p>
        </p:txBody>
      </p:sp>
      <p:sp>
        <p:nvSpPr>
          <p:cNvPr name="TextBox 14" id="14"/>
          <p:cNvSpPr txBox="true"/>
          <p:nvPr/>
        </p:nvSpPr>
        <p:spPr>
          <a:xfrm rot="0">
            <a:off x="4640906" y="6739525"/>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07</a:t>
            </a:r>
          </a:p>
        </p:txBody>
      </p:sp>
      <p:sp>
        <p:nvSpPr>
          <p:cNvPr name="TextBox 15" id="15"/>
          <p:cNvSpPr txBox="true"/>
          <p:nvPr/>
        </p:nvSpPr>
        <p:spPr>
          <a:xfrm rot="0">
            <a:off x="4640906" y="7396669"/>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08</a:t>
            </a:r>
          </a:p>
        </p:txBody>
      </p:sp>
      <p:sp>
        <p:nvSpPr>
          <p:cNvPr name="TextBox 16" id="16"/>
          <p:cNvSpPr txBox="true"/>
          <p:nvPr/>
        </p:nvSpPr>
        <p:spPr>
          <a:xfrm rot="0">
            <a:off x="4640906" y="8053813"/>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09</a:t>
            </a:r>
          </a:p>
        </p:txBody>
      </p:sp>
      <p:sp>
        <p:nvSpPr>
          <p:cNvPr name="TextBox 17" id="17"/>
          <p:cNvSpPr txBox="true"/>
          <p:nvPr/>
        </p:nvSpPr>
        <p:spPr>
          <a:xfrm rot="0">
            <a:off x="4640906" y="8710957"/>
            <a:ext cx="890889" cy="371394"/>
          </a:xfrm>
          <a:prstGeom prst="rect">
            <a:avLst/>
          </a:prstGeom>
        </p:spPr>
        <p:txBody>
          <a:bodyPr anchor="t" rtlCol="false" tIns="0" lIns="0" bIns="0" rIns="0">
            <a:spAutoFit/>
          </a:bodyPr>
          <a:lstStyle/>
          <a:p>
            <a:pPr algn="ctr">
              <a:lnSpc>
                <a:spcPts val="2999"/>
              </a:lnSpc>
            </a:pPr>
            <a:r>
              <a:rPr lang="en-US" sz="2499">
                <a:solidFill>
                  <a:srgbClr val="3E07AB"/>
                </a:solidFill>
                <a:latin typeface="Oswald Bold Italics"/>
              </a:rPr>
              <a:t>10</a:t>
            </a:r>
          </a:p>
        </p:txBody>
      </p:sp>
      <p:sp>
        <p:nvSpPr>
          <p:cNvPr name="TextBox 18" id="18"/>
          <p:cNvSpPr txBox="true"/>
          <p:nvPr/>
        </p:nvSpPr>
        <p:spPr>
          <a:xfrm rot="0">
            <a:off x="6178265" y="2770927"/>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PROBLEM DOMAIN</a:t>
            </a:r>
          </a:p>
        </p:txBody>
      </p:sp>
      <p:sp>
        <p:nvSpPr>
          <p:cNvPr name="TextBox 19" id="19"/>
          <p:cNvSpPr txBox="true"/>
          <p:nvPr/>
        </p:nvSpPr>
        <p:spPr>
          <a:xfrm rot="0">
            <a:off x="6159633" y="3428071"/>
            <a:ext cx="6692838"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AIM</a:t>
            </a:r>
          </a:p>
        </p:txBody>
      </p:sp>
      <p:sp>
        <p:nvSpPr>
          <p:cNvPr name="TextBox 20" id="20"/>
          <p:cNvSpPr txBox="true"/>
          <p:nvPr/>
        </p:nvSpPr>
        <p:spPr>
          <a:xfrm rot="0">
            <a:off x="6178265" y="4085215"/>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GOALS &amp; OBJECTIVES</a:t>
            </a:r>
          </a:p>
        </p:txBody>
      </p:sp>
      <p:sp>
        <p:nvSpPr>
          <p:cNvPr name="TextBox 21" id="21"/>
          <p:cNvSpPr txBox="true"/>
          <p:nvPr/>
        </p:nvSpPr>
        <p:spPr>
          <a:xfrm rot="0">
            <a:off x="6159633" y="4742358"/>
            <a:ext cx="6692838"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SOLUTION</a:t>
            </a:r>
          </a:p>
        </p:txBody>
      </p:sp>
      <p:sp>
        <p:nvSpPr>
          <p:cNvPr name="TextBox 22" id="22"/>
          <p:cNvSpPr txBox="true"/>
          <p:nvPr/>
        </p:nvSpPr>
        <p:spPr>
          <a:xfrm rot="0">
            <a:off x="6159633" y="5399502"/>
            <a:ext cx="6692838"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HARDWARE &amp; SOFTWARE REQUIREMENTS</a:t>
            </a:r>
          </a:p>
        </p:txBody>
      </p:sp>
      <p:sp>
        <p:nvSpPr>
          <p:cNvPr name="TextBox 23" id="23"/>
          <p:cNvSpPr txBox="true"/>
          <p:nvPr/>
        </p:nvSpPr>
        <p:spPr>
          <a:xfrm rot="0">
            <a:off x="6178265" y="6056646"/>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ER DIAGRAM</a:t>
            </a:r>
          </a:p>
        </p:txBody>
      </p:sp>
      <p:sp>
        <p:nvSpPr>
          <p:cNvPr name="TextBox 24" id="24"/>
          <p:cNvSpPr txBox="true"/>
          <p:nvPr/>
        </p:nvSpPr>
        <p:spPr>
          <a:xfrm rot="0">
            <a:off x="6178265" y="6713790"/>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DFD LEVEL-0</a:t>
            </a:r>
          </a:p>
        </p:txBody>
      </p:sp>
      <p:sp>
        <p:nvSpPr>
          <p:cNvPr name="TextBox 25" id="25"/>
          <p:cNvSpPr txBox="true"/>
          <p:nvPr/>
        </p:nvSpPr>
        <p:spPr>
          <a:xfrm rot="0">
            <a:off x="6178265" y="7370934"/>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DFD LEVEL-1</a:t>
            </a:r>
          </a:p>
        </p:txBody>
      </p:sp>
      <p:sp>
        <p:nvSpPr>
          <p:cNvPr name="TextBox 26" id="26"/>
          <p:cNvSpPr txBox="true"/>
          <p:nvPr/>
        </p:nvSpPr>
        <p:spPr>
          <a:xfrm rot="0">
            <a:off x="6178265" y="8028077"/>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DEVELOPMENT LIFECYCLE</a:t>
            </a:r>
          </a:p>
        </p:txBody>
      </p:sp>
      <p:sp>
        <p:nvSpPr>
          <p:cNvPr name="TextBox 27" id="27"/>
          <p:cNvSpPr txBox="true"/>
          <p:nvPr/>
        </p:nvSpPr>
        <p:spPr>
          <a:xfrm rot="0">
            <a:off x="6178265" y="8685221"/>
            <a:ext cx="6674206" cy="371394"/>
          </a:xfrm>
          <a:prstGeom prst="rect">
            <a:avLst/>
          </a:prstGeom>
        </p:spPr>
        <p:txBody>
          <a:bodyPr anchor="t" rtlCol="false" tIns="0" lIns="0" bIns="0" rIns="0">
            <a:spAutoFit/>
          </a:bodyPr>
          <a:lstStyle/>
          <a:p>
            <a:pPr>
              <a:lnSpc>
                <a:spcPts val="2999"/>
              </a:lnSpc>
            </a:pPr>
            <a:r>
              <a:rPr lang="en-US" sz="2499">
                <a:solidFill>
                  <a:srgbClr val="3E07AB"/>
                </a:solidFill>
                <a:latin typeface="DM Sans Bold"/>
              </a:rPr>
              <a:t>REFERENCES</a:t>
            </a:r>
          </a:p>
        </p:txBody>
      </p:sp>
      <p:sp>
        <p:nvSpPr>
          <p:cNvPr name="TextBox 28" id="28"/>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29" id="29"/>
          <p:cNvSpPr txBox="true"/>
          <p:nvPr/>
        </p:nvSpPr>
        <p:spPr>
          <a:xfrm rot="0">
            <a:off x="954218" y="9455010"/>
            <a:ext cx="528069"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078159" y="337474"/>
            <a:ext cx="4881383" cy="9570246"/>
            <a:chOff x="0" y="0"/>
            <a:chExt cx="1285632" cy="2520559"/>
          </a:xfrm>
        </p:grpSpPr>
        <p:sp>
          <p:nvSpPr>
            <p:cNvPr name="Freeform 4" id="4"/>
            <p:cNvSpPr/>
            <p:nvPr/>
          </p:nvSpPr>
          <p:spPr>
            <a:xfrm flipH="false" flipV="false" rot="0">
              <a:off x="0" y="0"/>
              <a:ext cx="1285632" cy="2520559"/>
            </a:xfrm>
            <a:custGeom>
              <a:avLst/>
              <a:gdLst/>
              <a:ahLst/>
              <a:cxnLst/>
              <a:rect r="r" b="b" t="t" l="l"/>
              <a:pathLst>
                <a:path h="2520559" w="1285632">
                  <a:moveTo>
                    <a:pt x="0" y="0"/>
                  </a:moveTo>
                  <a:lnTo>
                    <a:pt x="1285632" y="0"/>
                  </a:lnTo>
                  <a:lnTo>
                    <a:pt x="1285632"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213652" y="8225453"/>
            <a:ext cx="12330796" cy="1032847"/>
          </a:xfrm>
          <a:custGeom>
            <a:avLst/>
            <a:gdLst/>
            <a:ahLst/>
            <a:cxnLst/>
            <a:rect r="r" b="b" t="t" l="l"/>
            <a:pathLst>
              <a:path h="1032847" w="12330796">
                <a:moveTo>
                  <a:pt x="0" y="0"/>
                </a:moveTo>
                <a:lnTo>
                  <a:pt x="12330796" y="0"/>
                </a:lnTo>
                <a:lnTo>
                  <a:pt x="12330796" y="1032847"/>
                </a:lnTo>
                <a:lnTo>
                  <a:pt x="0" y="1032847"/>
                </a:lnTo>
                <a:lnTo>
                  <a:pt x="0" y="0"/>
                </a:lnTo>
                <a:close/>
              </a:path>
            </a:pathLst>
          </a:custGeom>
          <a:blipFill>
            <a:blip r:embed="rId3"/>
            <a:stretch>
              <a:fillRect l="0" t="-129689" r="-4124" b="-15822"/>
            </a:stretch>
          </a:blipFill>
        </p:spPr>
      </p:sp>
      <p:grpSp>
        <p:nvGrpSpPr>
          <p:cNvPr name="Group 7" id="7"/>
          <p:cNvGrpSpPr/>
          <p:nvPr/>
        </p:nvGrpSpPr>
        <p:grpSpPr>
          <a:xfrm rot="0">
            <a:off x="2213652" y="2989464"/>
            <a:ext cx="12330796" cy="5419813"/>
            <a:chOff x="0" y="0"/>
            <a:chExt cx="4724461" cy="2076565"/>
          </a:xfrm>
        </p:grpSpPr>
        <p:sp>
          <p:nvSpPr>
            <p:cNvPr name="Freeform 8" id="8"/>
            <p:cNvSpPr/>
            <p:nvPr/>
          </p:nvSpPr>
          <p:spPr>
            <a:xfrm flipH="false" flipV="false" rot="0">
              <a:off x="0" y="0"/>
              <a:ext cx="4724461" cy="2076565"/>
            </a:xfrm>
            <a:custGeom>
              <a:avLst/>
              <a:gdLst/>
              <a:ahLst/>
              <a:cxnLst/>
              <a:rect r="r" b="b" t="t" l="l"/>
              <a:pathLst>
                <a:path h="2076565" w="4724461">
                  <a:moveTo>
                    <a:pt x="0" y="0"/>
                  </a:moveTo>
                  <a:lnTo>
                    <a:pt x="4724461" y="0"/>
                  </a:lnTo>
                  <a:lnTo>
                    <a:pt x="4724461" y="2076565"/>
                  </a:lnTo>
                  <a:lnTo>
                    <a:pt x="0" y="2076565"/>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867749" y="3275302"/>
            <a:ext cx="11022602" cy="5133975"/>
          </a:xfrm>
          <a:prstGeom prst="rect">
            <a:avLst/>
          </a:prstGeom>
        </p:spPr>
        <p:txBody>
          <a:bodyPr anchor="t" rtlCol="false" tIns="0" lIns="0" bIns="0" rIns="0">
            <a:spAutoFit/>
          </a:bodyPr>
          <a:lstStyle/>
          <a:p>
            <a:pPr marL="539749" indent="-269875" lvl="1">
              <a:lnSpc>
                <a:spcPts val="3449"/>
              </a:lnSpc>
              <a:buFont typeface="Arial"/>
              <a:buChar char="•"/>
            </a:pPr>
            <a:r>
              <a:rPr lang="en-US" sz="2499" spc="244">
                <a:solidFill>
                  <a:srgbClr val="3E07AB"/>
                </a:solidFill>
                <a:latin typeface="DM Sans"/>
              </a:rPr>
              <a:t>Busy lifestyles and time constraints hinder individuals from prioritizing their mental well-being.</a:t>
            </a:r>
          </a:p>
          <a:p>
            <a:pPr>
              <a:lnSpc>
                <a:spcPts val="3449"/>
              </a:lnSpc>
            </a:pPr>
          </a:p>
          <a:p>
            <a:pPr marL="539749" indent="-269875" lvl="1">
              <a:lnSpc>
                <a:spcPts val="3449"/>
              </a:lnSpc>
              <a:buFont typeface="Arial"/>
              <a:buChar char="•"/>
            </a:pPr>
            <a:r>
              <a:rPr lang="en-US" sz="2499" spc="244">
                <a:solidFill>
                  <a:srgbClr val="3E07AB"/>
                </a:solidFill>
                <a:latin typeface="DM Sans"/>
              </a:rPr>
              <a:t>Lack of motivation makes it challenging for individuals to seek therapy, despite its benefits.</a:t>
            </a:r>
          </a:p>
          <a:p>
            <a:pPr>
              <a:lnSpc>
                <a:spcPts val="3449"/>
              </a:lnSpc>
            </a:pPr>
          </a:p>
          <a:p>
            <a:pPr marL="539749" indent="-269875" lvl="1">
              <a:lnSpc>
                <a:spcPts val="3449"/>
              </a:lnSpc>
              <a:buFont typeface="Arial"/>
              <a:buChar char="•"/>
            </a:pPr>
            <a:r>
              <a:rPr lang="en-US" sz="2499" spc="244">
                <a:solidFill>
                  <a:srgbClr val="3E07AB"/>
                </a:solidFill>
                <a:latin typeface="DM Sans"/>
              </a:rPr>
              <a:t>The s</a:t>
            </a:r>
            <a:r>
              <a:rPr lang="en-US" sz="2499" spc="244">
                <a:solidFill>
                  <a:srgbClr val="3E07AB"/>
                </a:solidFill>
                <a:latin typeface="DM Sans"/>
              </a:rPr>
              <a:t>tigma surrounding mental health creates barriers to accessing therapy.</a:t>
            </a:r>
          </a:p>
          <a:p>
            <a:pPr>
              <a:lnSpc>
                <a:spcPts val="3449"/>
              </a:lnSpc>
            </a:pPr>
          </a:p>
          <a:p>
            <a:pPr algn="l" marL="539749" indent="-269875" lvl="1">
              <a:lnSpc>
                <a:spcPts val="3449"/>
              </a:lnSpc>
              <a:spcBef>
                <a:spcPct val="0"/>
              </a:spcBef>
              <a:buFont typeface="Arial"/>
              <a:buChar char="•"/>
            </a:pPr>
            <a:r>
              <a:rPr lang="en-US" sz="2499" spc="244">
                <a:solidFill>
                  <a:srgbClr val="3E07AB"/>
                </a:solidFill>
                <a:latin typeface="DM Sans"/>
              </a:rPr>
              <a:t>Privacy and safety concerns discourage individuals from taking the first step toward therapy.</a:t>
            </a:r>
          </a:p>
          <a:p>
            <a:pPr algn="l" marL="0" indent="0" lvl="0">
              <a:lnSpc>
                <a:spcPts val="3449"/>
              </a:lnSpc>
              <a:spcBef>
                <a:spcPct val="0"/>
              </a:spcBef>
            </a:pPr>
          </a:p>
        </p:txBody>
      </p:sp>
      <p:sp>
        <p:nvSpPr>
          <p:cNvPr name="Freeform 11" id="11"/>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42191" y="926705"/>
            <a:ext cx="9476576" cy="1276323"/>
          </a:xfrm>
          <a:prstGeom prst="rect">
            <a:avLst/>
          </a:prstGeom>
        </p:spPr>
        <p:txBody>
          <a:bodyPr anchor="t" rtlCol="false" tIns="0" lIns="0" bIns="0" rIns="0">
            <a:spAutoFit/>
          </a:bodyPr>
          <a:lstStyle/>
          <a:p>
            <a:pPr>
              <a:lnSpc>
                <a:spcPts val="10349"/>
              </a:lnSpc>
            </a:pPr>
            <a:r>
              <a:rPr lang="en-US" sz="7500" spc="735">
                <a:solidFill>
                  <a:srgbClr val="3E07AB"/>
                </a:solidFill>
                <a:latin typeface="Oswald Bold"/>
              </a:rPr>
              <a:t>PROBLEM DOMAIN</a:t>
            </a:r>
          </a:p>
        </p:txBody>
      </p:sp>
      <p:sp>
        <p:nvSpPr>
          <p:cNvPr name="TextBox 13" id="13"/>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14" id="14"/>
          <p:cNvSpPr txBox="true"/>
          <p:nvPr/>
        </p:nvSpPr>
        <p:spPr>
          <a:xfrm rot="0">
            <a:off x="1028700" y="9455010"/>
            <a:ext cx="379106"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E07AB"/>
        </a:solidFill>
      </p:bgPr>
    </p:bg>
    <p:spTree>
      <p:nvGrpSpPr>
        <p:cNvPr id="1" name=""/>
        <p:cNvGrpSpPr/>
        <p:nvPr/>
      </p:nvGrpSpPr>
      <p:grpSpPr>
        <a:xfrm>
          <a:off x="0" y="0"/>
          <a:ext cx="0" cy="0"/>
          <a:chOff x="0" y="0"/>
          <a:chExt cx="0" cy="0"/>
        </a:xfrm>
      </p:grpSpPr>
      <p:sp>
        <p:nvSpPr>
          <p:cNvPr name="Freeform 2" id="2"/>
          <p:cNvSpPr/>
          <p:nvPr/>
        </p:nvSpPr>
        <p:spPr>
          <a:xfrm flipH="false" flipV="false" rot="0">
            <a:off x="-6265584" y="-6916435"/>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86589">
            <a:off x="10827293" y="4863864"/>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9898" y="4114168"/>
            <a:ext cx="7942168" cy="1396103"/>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AIM</a:t>
            </a:r>
          </a:p>
        </p:txBody>
      </p:sp>
      <p:sp>
        <p:nvSpPr>
          <p:cNvPr name="TextBox 5" id="5"/>
          <p:cNvSpPr txBox="true"/>
          <p:nvPr/>
        </p:nvSpPr>
        <p:spPr>
          <a:xfrm rot="0">
            <a:off x="1638948" y="6014024"/>
            <a:ext cx="7718989" cy="1696362"/>
          </a:xfrm>
          <a:prstGeom prst="rect">
            <a:avLst/>
          </a:prstGeom>
        </p:spPr>
        <p:txBody>
          <a:bodyPr anchor="t" rtlCol="false" tIns="0" lIns="0" bIns="0" rIns="0">
            <a:spAutoFit/>
          </a:bodyPr>
          <a:lstStyle/>
          <a:p>
            <a:pPr algn="l">
              <a:lnSpc>
                <a:spcPts val="4544"/>
              </a:lnSpc>
            </a:pPr>
            <a:r>
              <a:rPr lang="en-US" sz="3293" spc="322">
                <a:solidFill>
                  <a:srgbClr val="FFFFFF"/>
                </a:solidFill>
                <a:latin typeface="DM Sans"/>
              </a:rPr>
              <a:t>Developing a video conferencing application to facilitate mental health support and therapy.</a:t>
            </a:r>
          </a:p>
        </p:txBody>
      </p:sp>
      <p:sp>
        <p:nvSpPr>
          <p:cNvPr name="TextBox 6" id="6"/>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7" id="7"/>
          <p:cNvSpPr txBox="true"/>
          <p:nvPr/>
        </p:nvSpPr>
        <p:spPr>
          <a:xfrm rot="0">
            <a:off x="977219" y="9455010"/>
            <a:ext cx="482068"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8898888" cy="1032847"/>
          </a:xfrm>
          <a:custGeom>
            <a:avLst/>
            <a:gdLst/>
            <a:ahLst/>
            <a:cxnLst/>
            <a:rect r="r" b="b" t="t" l="l"/>
            <a:pathLst>
              <a:path h="1032847" w="8898888">
                <a:moveTo>
                  <a:pt x="0" y="0"/>
                </a:moveTo>
                <a:lnTo>
                  <a:pt x="8898889" y="0"/>
                </a:lnTo>
                <a:lnTo>
                  <a:pt x="8898889" y="1032847"/>
                </a:lnTo>
                <a:lnTo>
                  <a:pt x="0" y="1032847"/>
                </a:lnTo>
                <a:lnTo>
                  <a:pt x="0" y="0"/>
                </a:lnTo>
                <a:close/>
              </a:path>
            </a:pathLst>
          </a:custGeom>
          <a:blipFill>
            <a:blip r:embed="rId3"/>
            <a:stretch>
              <a:fillRect l="0" t="-86495" r="-9597" b="0"/>
            </a:stretch>
          </a:blipFill>
        </p:spPr>
      </p:sp>
      <p:grpSp>
        <p:nvGrpSpPr>
          <p:cNvPr name="Group 7" id="7"/>
          <p:cNvGrpSpPr/>
          <p:nvPr/>
        </p:nvGrpSpPr>
        <p:grpSpPr>
          <a:xfrm rot="0">
            <a:off x="2142191" y="3396305"/>
            <a:ext cx="8898888" cy="1948998"/>
            <a:chOff x="0" y="0"/>
            <a:chExt cx="3409549" cy="746746"/>
          </a:xfrm>
        </p:grpSpPr>
        <p:sp>
          <p:nvSpPr>
            <p:cNvPr name="Freeform 8" id="8"/>
            <p:cNvSpPr/>
            <p:nvPr/>
          </p:nvSpPr>
          <p:spPr>
            <a:xfrm flipH="false" flipV="false" rot="0">
              <a:off x="0" y="0"/>
              <a:ext cx="3409549" cy="746746"/>
            </a:xfrm>
            <a:custGeom>
              <a:avLst/>
              <a:gdLst/>
              <a:ahLst/>
              <a:cxnLst/>
              <a:rect r="r" b="b" t="t" l="l"/>
              <a:pathLst>
                <a:path h="746746" w="3409549">
                  <a:moveTo>
                    <a:pt x="0" y="0"/>
                  </a:moveTo>
                  <a:lnTo>
                    <a:pt x="3409549" y="0"/>
                  </a:lnTo>
                  <a:lnTo>
                    <a:pt x="3409549" y="746746"/>
                  </a:lnTo>
                  <a:lnTo>
                    <a:pt x="0" y="746746"/>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7210022"/>
            <a:ext cx="8898888" cy="1032847"/>
          </a:xfrm>
          <a:custGeom>
            <a:avLst/>
            <a:gdLst/>
            <a:ahLst/>
            <a:cxnLst/>
            <a:rect r="r" b="b" t="t" l="l"/>
            <a:pathLst>
              <a:path h="1032847" w="8898888">
                <a:moveTo>
                  <a:pt x="0" y="0"/>
                </a:moveTo>
                <a:lnTo>
                  <a:pt x="8898889" y="0"/>
                </a:lnTo>
                <a:lnTo>
                  <a:pt x="8898889" y="1032847"/>
                </a:lnTo>
                <a:lnTo>
                  <a:pt x="0" y="1032847"/>
                </a:lnTo>
                <a:lnTo>
                  <a:pt x="0" y="0"/>
                </a:lnTo>
                <a:close/>
              </a:path>
            </a:pathLst>
          </a:custGeom>
          <a:blipFill>
            <a:blip r:embed="rId3"/>
            <a:stretch>
              <a:fillRect l="0" t="-86495" r="-9597" b="0"/>
            </a:stretch>
          </a:blipFill>
        </p:spPr>
      </p:sp>
      <p:grpSp>
        <p:nvGrpSpPr>
          <p:cNvPr name="Group 12" id="12"/>
          <p:cNvGrpSpPr/>
          <p:nvPr/>
        </p:nvGrpSpPr>
        <p:grpSpPr>
          <a:xfrm rot="0">
            <a:off x="2142191" y="5777447"/>
            <a:ext cx="8898888" cy="1948998"/>
            <a:chOff x="0" y="0"/>
            <a:chExt cx="3409549" cy="746746"/>
          </a:xfrm>
        </p:grpSpPr>
        <p:sp>
          <p:nvSpPr>
            <p:cNvPr name="Freeform 13" id="13"/>
            <p:cNvSpPr/>
            <p:nvPr/>
          </p:nvSpPr>
          <p:spPr>
            <a:xfrm flipH="false" flipV="false" rot="0">
              <a:off x="0" y="0"/>
              <a:ext cx="3409549" cy="746746"/>
            </a:xfrm>
            <a:custGeom>
              <a:avLst/>
              <a:gdLst/>
              <a:ahLst/>
              <a:cxnLst/>
              <a:rect r="r" b="b" t="t" l="l"/>
              <a:pathLst>
                <a:path h="746746" w="3409549">
                  <a:moveTo>
                    <a:pt x="0" y="0"/>
                  </a:moveTo>
                  <a:lnTo>
                    <a:pt x="3409549" y="0"/>
                  </a:lnTo>
                  <a:lnTo>
                    <a:pt x="3409549" y="746746"/>
                  </a:lnTo>
                  <a:lnTo>
                    <a:pt x="0" y="746746"/>
                  </a:lnTo>
                  <a:close/>
                </a:path>
              </a:pathLst>
            </a:custGeom>
            <a:solidFill>
              <a:srgbClr val="EFEFEF"/>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371799" y="6162574"/>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0559123" y="2366881"/>
            <a:ext cx="6700177" cy="6821132"/>
          </a:xfrm>
          <a:custGeom>
            <a:avLst/>
            <a:gdLst/>
            <a:ahLst/>
            <a:cxnLst/>
            <a:rect r="r" b="b" t="t" l="l"/>
            <a:pathLst>
              <a:path h="6821132" w="6700177">
                <a:moveTo>
                  <a:pt x="0" y="0"/>
                </a:moveTo>
                <a:lnTo>
                  <a:pt x="6700177" y="0"/>
                </a:lnTo>
                <a:lnTo>
                  <a:pt x="6700177" y="6821132"/>
                </a:lnTo>
                <a:lnTo>
                  <a:pt x="0" y="6821132"/>
                </a:lnTo>
                <a:lnTo>
                  <a:pt x="0" y="0"/>
                </a:lnTo>
                <a:close/>
              </a:path>
            </a:pathLst>
          </a:custGeom>
          <a:blipFill>
            <a:blip r:embed="rId10"/>
            <a:stretch>
              <a:fillRect l="-1805" t="0" r="0" b="0"/>
            </a:stretch>
          </a:blipFill>
        </p:spPr>
      </p:sp>
      <p:sp>
        <p:nvSpPr>
          <p:cNvPr name="TextBox 18" id="18"/>
          <p:cNvSpPr txBox="true"/>
          <p:nvPr/>
        </p:nvSpPr>
        <p:spPr>
          <a:xfrm rot="0">
            <a:off x="3908899" y="6005886"/>
            <a:ext cx="7132181" cy="1902095"/>
          </a:xfrm>
          <a:prstGeom prst="rect">
            <a:avLst/>
          </a:prstGeom>
        </p:spPr>
        <p:txBody>
          <a:bodyPr anchor="t" rtlCol="false" tIns="0" lIns="0" bIns="0" rIns="0">
            <a:spAutoFit/>
          </a:bodyPr>
          <a:lstStyle/>
          <a:p>
            <a:pPr algn="l">
              <a:lnSpc>
                <a:spcPts val="3050"/>
              </a:lnSpc>
              <a:spcBef>
                <a:spcPct val="0"/>
              </a:spcBef>
            </a:pPr>
            <a:r>
              <a:rPr lang="en-US" sz="2210" spc="216">
                <a:solidFill>
                  <a:srgbClr val="3E07AB"/>
                </a:solidFill>
                <a:latin typeface="DM Sans Bold"/>
              </a:rPr>
              <a:t>Video conferencing technology allows patients to join therapy sessions online, eliminating the need for travel or taking time off work.</a:t>
            </a:r>
          </a:p>
          <a:p>
            <a:pPr algn="l" marL="0" indent="0" lvl="0">
              <a:lnSpc>
                <a:spcPts val="3050"/>
              </a:lnSpc>
              <a:spcBef>
                <a:spcPct val="0"/>
              </a:spcBef>
            </a:pPr>
          </a:p>
        </p:txBody>
      </p:sp>
      <p:sp>
        <p:nvSpPr>
          <p:cNvPr name="TextBox 19" id="19"/>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3E07AB"/>
                </a:solidFill>
                <a:latin typeface="Oswald Bold"/>
              </a:rPr>
              <a:t>ABOUT US</a:t>
            </a:r>
          </a:p>
        </p:txBody>
      </p:sp>
      <p:sp>
        <p:nvSpPr>
          <p:cNvPr name="TextBox 20" id="20"/>
          <p:cNvSpPr txBox="true"/>
          <p:nvPr/>
        </p:nvSpPr>
        <p:spPr>
          <a:xfrm rot="0">
            <a:off x="3908899" y="3624745"/>
            <a:ext cx="7132181" cy="1521095"/>
          </a:xfrm>
          <a:prstGeom prst="rect">
            <a:avLst/>
          </a:prstGeom>
        </p:spPr>
        <p:txBody>
          <a:bodyPr anchor="t" rtlCol="false" tIns="0" lIns="0" bIns="0" rIns="0">
            <a:spAutoFit/>
          </a:bodyPr>
          <a:lstStyle/>
          <a:p>
            <a:pPr>
              <a:lnSpc>
                <a:spcPts val="3050"/>
              </a:lnSpc>
            </a:pPr>
            <a:r>
              <a:rPr lang="en-US" sz="2210" spc="216">
                <a:solidFill>
                  <a:srgbClr val="3E07AB"/>
                </a:solidFill>
                <a:latin typeface="DM Sans Bold"/>
              </a:rPr>
              <a:t>Our online therapy platform connects patients with licensed therapists, making therapy more accessible and convenient.</a:t>
            </a:r>
          </a:p>
          <a:p>
            <a:pPr algn="l" marL="0" indent="0" lvl="0">
              <a:lnSpc>
                <a:spcPts val="3050"/>
              </a:lnSpc>
              <a:spcBef>
                <a:spcPct val="0"/>
              </a:spcBef>
            </a:pPr>
          </a:p>
        </p:txBody>
      </p:sp>
      <p:sp>
        <p:nvSpPr>
          <p:cNvPr name="TextBox 21" id="21"/>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22" id="22"/>
          <p:cNvSpPr txBox="true"/>
          <p:nvPr/>
        </p:nvSpPr>
        <p:spPr>
          <a:xfrm rot="0">
            <a:off x="974175" y="9455010"/>
            <a:ext cx="488156"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5307472" y="7149087"/>
            <a:ext cx="7673056" cy="7673056"/>
          </a:xfrm>
          <a:custGeom>
            <a:avLst/>
            <a:gdLst/>
            <a:ahLst/>
            <a:cxnLst/>
            <a:rect r="r" b="b" t="t" l="l"/>
            <a:pathLst>
              <a:path h="7673056" w="7673056">
                <a:moveTo>
                  <a:pt x="0" y="0"/>
                </a:moveTo>
                <a:lnTo>
                  <a:pt x="7673056" y="0"/>
                </a:lnTo>
                <a:lnTo>
                  <a:pt x="7673056" y="7673055"/>
                </a:lnTo>
                <a:lnTo>
                  <a:pt x="0" y="7673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977507"/>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548362"/>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510099" y="7853939"/>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94936" y="8322654"/>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774426" y="3206190"/>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1</a:t>
              </a:r>
            </a:p>
          </p:txBody>
        </p:sp>
      </p:grpSp>
      <p:sp>
        <p:nvSpPr>
          <p:cNvPr name="TextBox 11" id="11"/>
          <p:cNvSpPr txBox="true"/>
          <p:nvPr/>
        </p:nvSpPr>
        <p:spPr>
          <a:xfrm rot="0">
            <a:off x="3367511" y="914400"/>
            <a:ext cx="11552977" cy="1165052"/>
          </a:xfrm>
          <a:prstGeom prst="rect">
            <a:avLst/>
          </a:prstGeom>
        </p:spPr>
        <p:txBody>
          <a:bodyPr anchor="t" rtlCol="false" tIns="0" lIns="0" bIns="0" rIns="0">
            <a:spAutoFit/>
          </a:bodyPr>
          <a:lstStyle/>
          <a:p>
            <a:pPr algn="ctr">
              <a:lnSpc>
                <a:spcPts val="9587"/>
              </a:lnSpc>
            </a:pPr>
            <a:r>
              <a:rPr lang="en-US" sz="6947">
                <a:solidFill>
                  <a:srgbClr val="3E07AB"/>
                </a:solidFill>
                <a:latin typeface="Oswald Bold"/>
              </a:rPr>
              <a:t>GOALS AND OBJECTIVES</a:t>
            </a:r>
          </a:p>
        </p:txBody>
      </p:sp>
      <p:grpSp>
        <p:nvGrpSpPr>
          <p:cNvPr name="Group 12" id="12"/>
          <p:cNvGrpSpPr/>
          <p:nvPr/>
        </p:nvGrpSpPr>
        <p:grpSpPr>
          <a:xfrm rot="0">
            <a:off x="7218805" y="3206190"/>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2</a:t>
              </a:r>
            </a:p>
          </p:txBody>
        </p:sp>
      </p:grpSp>
      <p:grpSp>
        <p:nvGrpSpPr>
          <p:cNvPr name="Group 15" id="15"/>
          <p:cNvGrpSpPr/>
          <p:nvPr/>
        </p:nvGrpSpPr>
        <p:grpSpPr>
          <a:xfrm rot="0">
            <a:off x="13284209"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7" id="17"/>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3</a:t>
              </a:r>
            </a:p>
          </p:txBody>
        </p:sp>
      </p:grpSp>
      <p:sp>
        <p:nvSpPr>
          <p:cNvPr name="Freeform 18" id="1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830975" y="4045241"/>
            <a:ext cx="3360904" cy="2734909"/>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design and develop a user-friendly web platform for patients to connect with licensed therapists and psychologists for online therapy sessions. </a:t>
            </a:r>
          </a:p>
        </p:txBody>
      </p:sp>
      <p:sp>
        <p:nvSpPr>
          <p:cNvPr name="TextBox 21" id="21"/>
          <p:cNvSpPr txBox="true"/>
          <p:nvPr/>
        </p:nvSpPr>
        <p:spPr>
          <a:xfrm rot="0">
            <a:off x="6138875" y="4042536"/>
            <a:ext cx="6254887" cy="1706371"/>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integrate a reliable and secure video conferencing solution for online therapy sessions.To integrate a reliable and secure video conferencing solution for online therapy sessions.</a:t>
            </a:r>
          </a:p>
        </p:txBody>
      </p:sp>
      <p:sp>
        <p:nvSpPr>
          <p:cNvPr name="TextBox 22" id="22"/>
          <p:cNvSpPr txBox="true"/>
          <p:nvPr/>
        </p:nvSpPr>
        <p:spPr>
          <a:xfrm rot="0">
            <a:off x="13350283" y="4045241"/>
            <a:ext cx="3360904" cy="2049217"/>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provide appointment scheduling and management features for both therapists and patients.</a:t>
            </a:r>
          </a:p>
        </p:txBody>
      </p:sp>
      <p:sp>
        <p:nvSpPr>
          <p:cNvPr name="Freeform 23" id="23"/>
          <p:cNvSpPr/>
          <p:nvPr/>
        </p:nvSpPr>
        <p:spPr>
          <a:xfrm flipH="false" flipV="false" rot="0">
            <a:off x="11539534" y="7853939"/>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2106315" y="8412567"/>
            <a:ext cx="1104804" cy="1121111"/>
          </a:xfrm>
          <a:custGeom>
            <a:avLst/>
            <a:gdLst/>
            <a:ahLst/>
            <a:cxnLst/>
            <a:rect r="r" b="b" t="t" l="l"/>
            <a:pathLst>
              <a:path h="1121111" w="1104804">
                <a:moveTo>
                  <a:pt x="0" y="0"/>
                </a:moveTo>
                <a:lnTo>
                  <a:pt x="1104805" y="0"/>
                </a:lnTo>
                <a:lnTo>
                  <a:pt x="1104805" y="1121112"/>
                </a:lnTo>
                <a:lnTo>
                  <a:pt x="0" y="11211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5" id="25"/>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26" id="26"/>
          <p:cNvSpPr txBox="true"/>
          <p:nvPr/>
        </p:nvSpPr>
        <p:spPr>
          <a:xfrm rot="0">
            <a:off x="970928" y="9455010"/>
            <a:ext cx="494651"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5307472" y="7149087"/>
            <a:ext cx="7673056" cy="7673056"/>
          </a:xfrm>
          <a:custGeom>
            <a:avLst/>
            <a:gdLst/>
            <a:ahLst/>
            <a:cxnLst/>
            <a:rect r="r" b="b" t="t" l="l"/>
            <a:pathLst>
              <a:path h="7673056" w="7673056">
                <a:moveTo>
                  <a:pt x="0" y="0"/>
                </a:moveTo>
                <a:lnTo>
                  <a:pt x="7673056" y="0"/>
                </a:lnTo>
                <a:lnTo>
                  <a:pt x="7673056" y="7673055"/>
                </a:lnTo>
                <a:lnTo>
                  <a:pt x="0" y="7673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977507"/>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548362"/>
            <a:ext cx="960682" cy="1052540"/>
          </a:xfrm>
          <a:custGeom>
            <a:avLst/>
            <a:gdLst/>
            <a:ahLst/>
            <a:cxnLst/>
            <a:rect r="r" b="b" t="t" l="l"/>
            <a:pathLst>
              <a:path h="1052540" w="960682">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510099" y="7853939"/>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94936" y="8322654"/>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774426" y="3206190"/>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4</a:t>
              </a:r>
            </a:p>
          </p:txBody>
        </p:sp>
      </p:grpSp>
      <p:sp>
        <p:nvSpPr>
          <p:cNvPr name="TextBox 11" id="11"/>
          <p:cNvSpPr txBox="true"/>
          <p:nvPr/>
        </p:nvSpPr>
        <p:spPr>
          <a:xfrm rot="0">
            <a:off x="3367511" y="914400"/>
            <a:ext cx="11552977" cy="1165052"/>
          </a:xfrm>
          <a:prstGeom prst="rect">
            <a:avLst/>
          </a:prstGeom>
        </p:spPr>
        <p:txBody>
          <a:bodyPr anchor="t" rtlCol="false" tIns="0" lIns="0" bIns="0" rIns="0">
            <a:spAutoFit/>
          </a:bodyPr>
          <a:lstStyle/>
          <a:p>
            <a:pPr algn="ctr">
              <a:lnSpc>
                <a:spcPts val="9587"/>
              </a:lnSpc>
            </a:pPr>
            <a:r>
              <a:rPr lang="en-US" sz="6947">
                <a:solidFill>
                  <a:srgbClr val="3E07AB"/>
                </a:solidFill>
                <a:latin typeface="Oswald Bold"/>
              </a:rPr>
              <a:t>GOALS AND OBJECTIVES</a:t>
            </a:r>
          </a:p>
        </p:txBody>
      </p:sp>
      <p:grpSp>
        <p:nvGrpSpPr>
          <p:cNvPr name="Group 12" id="12"/>
          <p:cNvGrpSpPr/>
          <p:nvPr/>
        </p:nvGrpSpPr>
        <p:grpSpPr>
          <a:xfrm rot="0">
            <a:off x="7218805" y="3206190"/>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5</a:t>
              </a:r>
            </a:p>
          </p:txBody>
        </p:sp>
      </p:grpSp>
      <p:grpSp>
        <p:nvGrpSpPr>
          <p:cNvPr name="Group 15" id="15"/>
          <p:cNvGrpSpPr/>
          <p:nvPr/>
        </p:nvGrpSpPr>
        <p:grpSpPr>
          <a:xfrm rot="0">
            <a:off x="13284209" y="3206190"/>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5E17EB"/>
            </a:solidFill>
          </p:spPr>
        </p:sp>
        <p:sp>
          <p:nvSpPr>
            <p:cNvPr name="TextBox 17" id="17"/>
            <p:cNvSpPr txBox="true"/>
            <p:nvPr/>
          </p:nvSpPr>
          <p:spPr>
            <a:xfrm>
              <a:off x="0" y="-66675"/>
              <a:ext cx="812800" cy="879475"/>
            </a:xfrm>
            <a:prstGeom prst="rect">
              <a:avLst/>
            </a:prstGeom>
          </p:spPr>
          <p:txBody>
            <a:bodyPr anchor="ctr" rtlCol="false" tIns="50800" lIns="50800" bIns="50800" rIns="50800"/>
            <a:lstStyle/>
            <a:p>
              <a:pPr algn="ctr" marL="0" indent="0" lvl="0">
                <a:lnSpc>
                  <a:spcPts val="4114"/>
                </a:lnSpc>
                <a:spcBef>
                  <a:spcPct val="0"/>
                </a:spcBef>
              </a:pPr>
              <a:r>
                <a:rPr lang="en-US" sz="2981" spc="158">
                  <a:solidFill>
                    <a:srgbClr val="FFFBFB"/>
                  </a:solidFill>
                  <a:latin typeface="Montserrat Classic Bold"/>
                </a:rPr>
                <a:t>OBJECTIVE N° 6</a:t>
              </a:r>
            </a:p>
          </p:txBody>
        </p:sp>
      </p:grpSp>
      <p:sp>
        <p:nvSpPr>
          <p:cNvPr name="Freeform 18" id="1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830975" y="4045241"/>
            <a:ext cx="3360904" cy="2392063"/>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enable therapists to create and maintain professional profiles to showcase their qualifications, areas of expertise, and availability.</a:t>
            </a:r>
          </a:p>
        </p:txBody>
      </p:sp>
      <p:sp>
        <p:nvSpPr>
          <p:cNvPr name="TextBox 21" id="21"/>
          <p:cNvSpPr txBox="true"/>
          <p:nvPr/>
        </p:nvSpPr>
        <p:spPr>
          <a:xfrm rot="0">
            <a:off x="6138875" y="4042536"/>
            <a:ext cx="6254887" cy="1363525"/>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ensure that the platform adheres to relevant data privacy and security regulations, protecting the confidentiality of patient information.</a:t>
            </a:r>
          </a:p>
        </p:txBody>
      </p:sp>
      <p:sp>
        <p:nvSpPr>
          <p:cNvPr name="TextBox 22" id="22"/>
          <p:cNvSpPr txBox="true"/>
          <p:nvPr/>
        </p:nvSpPr>
        <p:spPr>
          <a:xfrm rot="0">
            <a:off x="13340758" y="4045241"/>
            <a:ext cx="3360904" cy="1363525"/>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8C52FF"/>
                </a:solidFill>
                <a:latin typeface="DM Sans"/>
              </a:rPr>
              <a:t>To implement secure and compliant payment processing for therapy sessions.</a:t>
            </a:r>
          </a:p>
        </p:txBody>
      </p:sp>
      <p:sp>
        <p:nvSpPr>
          <p:cNvPr name="Freeform 23" id="23"/>
          <p:cNvSpPr/>
          <p:nvPr/>
        </p:nvSpPr>
        <p:spPr>
          <a:xfrm flipH="false" flipV="false" rot="0">
            <a:off x="11539534" y="7853939"/>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2106315" y="8412567"/>
            <a:ext cx="1104804" cy="1121111"/>
          </a:xfrm>
          <a:custGeom>
            <a:avLst/>
            <a:gdLst/>
            <a:ahLst/>
            <a:cxnLst/>
            <a:rect r="r" b="b" t="t" l="l"/>
            <a:pathLst>
              <a:path h="1121111" w="1104804">
                <a:moveTo>
                  <a:pt x="0" y="0"/>
                </a:moveTo>
                <a:lnTo>
                  <a:pt x="1104805" y="0"/>
                </a:lnTo>
                <a:lnTo>
                  <a:pt x="1104805" y="1121112"/>
                </a:lnTo>
                <a:lnTo>
                  <a:pt x="0" y="11211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5" id="25"/>
          <p:cNvSpPr txBox="true"/>
          <p:nvPr/>
        </p:nvSpPr>
        <p:spPr>
          <a:xfrm rot="0">
            <a:off x="5806897" y="9531264"/>
            <a:ext cx="6674206" cy="447567"/>
          </a:xfrm>
          <a:prstGeom prst="rect">
            <a:avLst/>
          </a:prstGeom>
        </p:spPr>
        <p:txBody>
          <a:bodyPr anchor="t" rtlCol="false" tIns="0" lIns="0" bIns="0" rIns="0">
            <a:spAutoFit/>
          </a:bodyPr>
          <a:lstStyle/>
          <a:p>
            <a:pPr algn="ctr">
              <a:lnSpc>
                <a:spcPts val="3599"/>
              </a:lnSpc>
            </a:pPr>
            <a:r>
              <a:rPr lang="en-US" sz="2999">
                <a:solidFill>
                  <a:srgbClr val="3E07AB"/>
                </a:solidFill>
                <a:latin typeface="DM Sans Bold"/>
              </a:rPr>
              <a:t>mindspace</a:t>
            </a:r>
          </a:p>
        </p:txBody>
      </p:sp>
      <p:sp>
        <p:nvSpPr>
          <p:cNvPr name="TextBox 26" id="26"/>
          <p:cNvSpPr txBox="true"/>
          <p:nvPr/>
        </p:nvSpPr>
        <p:spPr>
          <a:xfrm rot="0">
            <a:off x="969642" y="9455010"/>
            <a:ext cx="497221" cy="523821"/>
          </a:xfrm>
          <a:prstGeom prst="rect">
            <a:avLst/>
          </a:prstGeom>
        </p:spPr>
        <p:txBody>
          <a:bodyPr anchor="t" rtlCol="false" tIns="0" lIns="0" bIns="0" rIns="0">
            <a:spAutoFit/>
          </a:bodyPr>
          <a:lstStyle/>
          <a:p>
            <a:pPr algn="ctr">
              <a:lnSpc>
                <a:spcPts val="4200"/>
              </a:lnSpc>
            </a:pPr>
            <a:r>
              <a:rPr lang="en-US" sz="3000">
                <a:solidFill>
                  <a:srgbClr val="3E07AB"/>
                </a:solidFill>
                <a:latin typeface="DM Sans"/>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DAFkns0shvw</dc:identifier>
  <dcterms:modified xsi:type="dcterms:W3CDTF">2011-08-01T06:04:30Z</dcterms:modified>
  <cp:revision>1</cp:revision>
  <dc:title>MindSpace</dc:title>
</cp:coreProperties>
</file>